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3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5"/>
  </p:notesMasterIdLst>
  <p:handoutMasterIdLst>
    <p:handoutMasterId r:id="rId86"/>
  </p:handoutMasterIdLst>
  <p:sldIdLst>
    <p:sldId id="409" r:id="rId2"/>
    <p:sldId id="352" r:id="rId3"/>
    <p:sldId id="461" r:id="rId4"/>
    <p:sldId id="462" r:id="rId5"/>
    <p:sldId id="463" r:id="rId6"/>
    <p:sldId id="464" r:id="rId7"/>
    <p:sldId id="466" r:id="rId8"/>
    <p:sldId id="467" r:id="rId9"/>
    <p:sldId id="468" r:id="rId10"/>
    <p:sldId id="470" r:id="rId11"/>
    <p:sldId id="471" r:id="rId12"/>
    <p:sldId id="350" r:id="rId13"/>
    <p:sldId id="472" r:id="rId14"/>
    <p:sldId id="473" r:id="rId15"/>
    <p:sldId id="474" r:id="rId16"/>
    <p:sldId id="475" r:id="rId17"/>
    <p:sldId id="298" r:id="rId18"/>
    <p:sldId id="299" r:id="rId19"/>
    <p:sldId id="465" r:id="rId20"/>
    <p:sldId id="476" r:id="rId21"/>
    <p:sldId id="477" r:id="rId22"/>
    <p:sldId id="478" r:id="rId23"/>
    <p:sldId id="483" r:id="rId24"/>
    <p:sldId id="469" r:id="rId25"/>
    <p:sldId id="484" r:id="rId26"/>
    <p:sldId id="485" r:id="rId27"/>
    <p:sldId id="486" r:id="rId28"/>
    <p:sldId id="487" r:id="rId29"/>
    <p:sldId id="488" r:id="rId30"/>
    <p:sldId id="489" r:id="rId31"/>
    <p:sldId id="490" r:id="rId32"/>
    <p:sldId id="491" r:id="rId33"/>
    <p:sldId id="479" r:id="rId34"/>
    <p:sldId id="492" r:id="rId35"/>
    <p:sldId id="480" r:id="rId36"/>
    <p:sldId id="481" r:id="rId37"/>
    <p:sldId id="296" r:id="rId38"/>
    <p:sldId id="415" r:id="rId39"/>
    <p:sldId id="453" r:id="rId40"/>
    <p:sldId id="454" r:id="rId41"/>
    <p:sldId id="455" r:id="rId42"/>
    <p:sldId id="456" r:id="rId43"/>
    <p:sldId id="457" r:id="rId44"/>
    <p:sldId id="458" r:id="rId45"/>
    <p:sldId id="459" r:id="rId46"/>
    <p:sldId id="460" r:id="rId47"/>
    <p:sldId id="493" r:id="rId48"/>
    <p:sldId id="494" r:id="rId49"/>
    <p:sldId id="495" r:id="rId50"/>
    <p:sldId id="496" r:id="rId51"/>
    <p:sldId id="497" r:id="rId52"/>
    <p:sldId id="498" r:id="rId53"/>
    <p:sldId id="499" r:id="rId54"/>
    <p:sldId id="500" r:id="rId55"/>
    <p:sldId id="501" r:id="rId56"/>
    <p:sldId id="502" r:id="rId57"/>
    <p:sldId id="503" r:id="rId58"/>
    <p:sldId id="504" r:id="rId59"/>
    <p:sldId id="505" r:id="rId60"/>
    <p:sldId id="506" r:id="rId61"/>
    <p:sldId id="507" r:id="rId62"/>
    <p:sldId id="508" r:id="rId63"/>
    <p:sldId id="509" r:id="rId64"/>
    <p:sldId id="510" r:id="rId65"/>
    <p:sldId id="511" r:id="rId66"/>
    <p:sldId id="512" r:id="rId67"/>
    <p:sldId id="513" r:id="rId68"/>
    <p:sldId id="514" r:id="rId69"/>
    <p:sldId id="515" r:id="rId70"/>
    <p:sldId id="516" r:id="rId71"/>
    <p:sldId id="517" r:id="rId72"/>
    <p:sldId id="518" r:id="rId73"/>
    <p:sldId id="482" r:id="rId74"/>
    <p:sldId id="519" r:id="rId75"/>
    <p:sldId id="520" r:id="rId76"/>
    <p:sldId id="521" r:id="rId77"/>
    <p:sldId id="522" r:id="rId78"/>
    <p:sldId id="523" r:id="rId79"/>
    <p:sldId id="524" r:id="rId80"/>
    <p:sldId id="525" r:id="rId81"/>
    <p:sldId id="526" r:id="rId82"/>
    <p:sldId id="430" r:id="rId83"/>
    <p:sldId id="301" r:id="rId84"/>
  </p:sldIdLst>
  <p:sldSz cx="9144000" cy="6858000" type="screen4x3"/>
  <p:notesSz cx="6400800" cy="86868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40">
          <p15:clr>
            <a:srgbClr val="A4A3A4"/>
          </p15:clr>
        </p15:guide>
        <p15:guide id="2" orient="horz" pos="640">
          <p15:clr>
            <a:srgbClr val="A4A3A4"/>
          </p15:clr>
        </p15:guide>
        <p15:guide id="3" orient="horz" pos="712">
          <p15:clr>
            <a:srgbClr val="A4A3A4"/>
          </p15:clr>
        </p15:guide>
        <p15:guide id="4" orient="horz" pos="3928">
          <p15:clr>
            <a:srgbClr val="A4A3A4"/>
          </p15:clr>
        </p15:guide>
        <p15:guide id="5" orient="horz" pos="38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7ABE3"/>
    <a:srgbClr val="E24E0C"/>
    <a:srgbClr val="A20000"/>
    <a:srgbClr val="A40000"/>
    <a:srgbClr val="9E0000"/>
    <a:srgbClr val="C7450B"/>
    <a:srgbClr val="DC6140"/>
    <a:srgbClr val="E60000"/>
    <a:srgbClr val="C9670D"/>
    <a:srgbClr val="66B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4" autoAdjust="0"/>
    <p:restoredTop sz="94808" autoAdjust="0"/>
  </p:normalViewPr>
  <p:slideViewPr>
    <p:cSldViewPr snapToGrid="0">
      <p:cViewPr varScale="1">
        <p:scale>
          <a:sx n="121" d="100"/>
          <a:sy n="121" d="100"/>
        </p:scale>
        <p:origin x="1387" y="82"/>
      </p:cViewPr>
      <p:guideLst>
        <p:guide pos="5440"/>
        <p:guide orient="horz" pos="640"/>
        <p:guide orient="horz" pos="712"/>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0" tIns="43105" rIns="86210" bIns="43105" rtlCol="0"/>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3" name="日期占位符 2"/>
          <p:cNvSpPr>
            <a:spLocks noGrp="1"/>
          </p:cNvSpPr>
          <p:nvPr>
            <p:ph type="dt" sz="quarter" idx="1"/>
          </p:nvPr>
        </p:nvSpPr>
        <p:spPr>
          <a:xfrm>
            <a:off x="3625639" y="0"/>
            <a:ext cx="2773680" cy="435849"/>
          </a:xfrm>
          <a:prstGeom prst="rect">
            <a:avLst/>
          </a:prstGeom>
        </p:spPr>
        <p:txBody>
          <a:bodyPr vert="horz" lIns="86210" tIns="43105" rIns="86210" bIns="43105" rtlCol="0"/>
          <a:lstStyle>
            <a:lvl1pPr algn="r">
              <a:defRPr sz="1100"/>
            </a:lvl1pPr>
          </a:lstStyle>
          <a:p>
            <a:fld id="{B478E0E4-DC06-4041-AFA7-BB6F527FFA3F}" type="datetimeFigureOut">
              <a:rPr lang="zh-CN" altLang="en-US" smtClean="0">
                <a:latin typeface="阿里巴巴普惠体 R" panose="00020600040101010101" pitchFamily="18" charset="-122"/>
                <a:ea typeface="阿里巴巴普惠体 R" panose="00020600040101010101" pitchFamily="18" charset="-122"/>
              </a:rPr>
              <a:t>2023/6/28</a:t>
            </a:fld>
            <a:endParaRPr lang="zh-CN" altLang="en-US" dirty="0">
              <a:latin typeface="阿里巴巴普惠体 R" panose="00020600040101010101" pitchFamily="18" charset="-122"/>
              <a:ea typeface="阿里巴巴普惠体 R" panose="00020600040101010101" pitchFamily="18" charset="-122"/>
            </a:endParaRPr>
          </a:p>
        </p:txBody>
      </p:sp>
      <p:sp>
        <p:nvSpPr>
          <p:cNvPr id="4" name="页脚占位符 3"/>
          <p:cNvSpPr>
            <a:spLocks noGrp="1"/>
          </p:cNvSpPr>
          <p:nvPr>
            <p:ph type="ftr" sz="quarter" idx="2"/>
          </p:nvPr>
        </p:nvSpPr>
        <p:spPr>
          <a:xfrm>
            <a:off x="0" y="8250953"/>
            <a:ext cx="2773680" cy="435848"/>
          </a:xfrm>
          <a:prstGeom prst="rect">
            <a:avLst/>
          </a:prstGeom>
        </p:spPr>
        <p:txBody>
          <a:bodyPr vert="horz" lIns="86210" tIns="43105" rIns="86210" bIns="43105" rtlCol="0" anchor="b"/>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5" name="灯片编号占位符 4"/>
          <p:cNvSpPr>
            <a:spLocks noGrp="1"/>
          </p:cNvSpPr>
          <p:nvPr>
            <p:ph type="sldNum" sz="quarter" idx="3"/>
          </p:nvPr>
        </p:nvSpPr>
        <p:spPr>
          <a:xfrm>
            <a:off x="3625639" y="8250953"/>
            <a:ext cx="2773680" cy="435848"/>
          </a:xfrm>
          <a:prstGeom prst="rect">
            <a:avLst/>
          </a:prstGeom>
        </p:spPr>
        <p:txBody>
          <a:bodyPr vert="horz" lIns="86210" tIns="43105" rIns="86210" bIns="43105" rtlCol="0" anchor="b"/>
          <a:lstStyle>
            <a:lvl1pPr algn="r">
              <a:defRPr sz="1100"/>
            </a:lvl1pPr>
          </a:lstStyle>
          <a:p>
            <a:fld id="{B14B7432-8BB0-4EFA-A417-EFCDC17B2811}" type="slidenum">
              <a:rPr lang="zh-CN" altLang="en-US" smtClean="0">
                <a:latin typeface="阿里巴巴普惠体 R" panose="00020600040101010101" pitchFamily="18" charset="-122"/>
                <a:ea typeface="阿里巴巴普惠体 R" panose="00020600040101010101" pitchFamily="18" charset="-122"/>
              </a:rPr>
              <a:t>‹#›</a:t>
            </a:fld>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0" tIns="43105" rIns="86210" bIns="43105" rtlCol="0"/>
          <a:lstStyle>
            <a:lvl1pPr algn="l">
              <a:defRPr sz="1100">
                <a:latin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625639" y="0"/>
            <a:ext cx="2773680" cy="435849"/>
          </a:xfrm>
          <a:prstGeom prst="rect">
            <a:avLst/>
          </a:prstGeom>
        </p:spPr>
        <p:txBody>
          <a:bodyPr vert="horz" lIns="86210" tIns="43105" rIns="86210" bIns="43105" rtlCol="0"/>
          <a:lstStyle>
            <a:lvl1pPr algn="r">
              <a:defRPr sz="1100">
                <a:latin typeface="阿里巴巴普惠体 R" panose="00020600040101010101" pitchFamily="18" charset="-122"/>
              </a:defRPr>
            </a:lvl1pPr>
          </a:lstStyle>
          <a:p>
            <a:fld id="{E86D8963-CFCD-4740-AF60-049850373CDF}" type="datetimeFigureOut">
              <a:rPr lang="zh-CN" altLang="en-US" smtClean="0"/>
              <a:t>2023/6/28</a:t>
            </a:fld>
            <a:endParaRPr lang="zh-CN" altLang="en-US" dirty="0"/>
          </a:p>
        </p:txBody>
      </p:sp>
      <p:sp>
        <p:nvSpPr>
          <p:cNvPr id="4" name="幻灯片图像占位符 3"/>
          <p:cNvSpPr>
            <a:spLocks noGrp="1" noRot="1" noChangeAspect="1"/>
          </p:cNvSpPr>
          <p:nvPr>
            <p:ph type="sldImg" idx="2"/>
          </p:nvPr>
        </p:nvSpPr>
        <p:spPr>
          <a:xfrm>
            <a:off x="1246188" y="1085850"/>
            <a:ext cx="3908425" cy="2932113"/>
          </a:xfrm>
          <a:prstGeom prst="rect">
            <a:avLst/>
          </a:prstGeom>
          <a:noFill/>
          <a:ln w="12700">
            <a:solidFill>
              <a:prstClr val="black"/>
            </a:solidFill>
          </a:ln>
        </p:spPr>
        <p:txBody>
          <a:bodyPr vert="horz" lIns="86210" tIns="43105" rIns="86210" bIns="43105" rtlCol="0" anchor="ctr"/>
          <a:lstStyle/>
          <a:p>
            <a:endParaRPr lang="zh-CN" altLang="en-US" dirty="0"/>
          </a:p>
        </p:txBody>
      </p:sp>
      <p:sp>
        <p:nvSpPr>
          <p:cNvPr id="5" name="备注占位符 4"/>
          <p:cNvSpPr>
            <a:spLocks noGrp="1"/>
          </p:cNvSpPr>
          <p:nvPr>
            <p:ph type="body" sz="quarter" idx="3"/>
          </p:nvPr>
        </p:nvSpPr>
        <p:spPr>
          <a:xfrm>
            <a:off x="640080" y="4180522"/>
            <a:ext cx="5120640" cy="3420428"/>
          </a:xfrm>
          <a:prstGeom prst="rect">
            <a:avLst/>
          </a:prstGeom>
        </p:spPr>
        <p:txBody>
          <a:bodyPr vert="horz" lIns="86210" tIns="43105" rIns="86210" bIns="43105"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250953"/>
            <a:ext cx="2773680" cy="435848"/>
          </a:xfrm>
          <a:prstGeom prst="rect">
            <a:avLst/>
          </a:prstGeom>
        </p:spPr>
        <p:txBody>
          <a:bodyPr vert="horz" lIns="86210" tIns="43105" rIns="86210" bIns="43105" rtlCol="0" anchor="b"/>
          <a:lstStyle>
            <a:lvl1pPr algn="l">
              <a:defRPr sz="1100">
                <a:latin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625639" y="8250953"/>
            <a:ext cx="2773680" cy="435848"/>
          </a:xfrm>
          <a:prstGeom prst="rect">
            <a:avLst/>
          </a:prstGeom>
        </p:spPr>
        <p:txBody>
          <a:bodyPr vert="horz" lIns="86210" tIns="43105" rIns="86210" bIns="43105" rtlCol="0" anchor="b"/>
          <a:lstStyle>
            <a:lvl1pPr algn="r">
              <a:defRPr sz="1100">
                <a:latin typeface="阿里巴巴普惠体 R" panose="00020600040101010101" pitchFamily="18" charset="-122"/>
              </a:defRPr>
            </a:lvl1pPr>
          </a:lstStyle>
          <a:p>
            <a:fld id="{E9E6FDB6-6D2B-46C1-9FA1-D82906A37C3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mn-ea"/>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mn-ea"/>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mn-ea"/>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mn-ea"/>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dirty="0"/>
          </a:p>
        </p:txBody>
      </p:sp>
    </p:spTree>
    <p:extLst>
      <p:ext uri="{BB962C8B-B14F-4D97-AF65-F5344CB8AC3E}">
        <p14:creationId xmlns:p14="http://schemas.microsoft.com/office/powerpoint/2010/main" val="201562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10</a:t>
            </a:fld>
            <a:endParaRPr lang="zh-CN" altLang="en-US" dirty="0"/>
          </a:p>
        </p:txBody>
      </p:sp>
    </p:spTree>
    <p:extLst>
      <p:ext uri="{BB962C8B-B14F-4D97-AF65-F5344CB8AC3E}">
        <p14:creationId xmlns:p14="http://schemas.microsoft.com/office/powerpoint/2010/main" val="1073385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11</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12</a:t>
            </a:fld>
            <a:endParaRPr lang="zh-CN" altLang="en-US" dirty="0"/>
          </a:p>
        </p:txBody>
      </p:sp>
    </p:spTree>
    <p:extLst>
      <p:ext uri="{BB962C8B-B14F-4D97-AF65-F5344CB8AC3E}">
        <p14:creationId xmlns:p14="http://schemas.microsoft.com/office/powerpoint/2010/main" val="1986471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13</a:t>
            </a:fld>
            <a:endParaRPr lang="zh-CN" altLang="en-US" dirty="0"/>
          </a:p>
        </p:txBody>
      </p:sp>
    </p:spTree>
    <p:extLst>
      <p:ext uri="{BB962C8B-B14F-4D97-AF65-F5344CB8AC3E}">
        <p14:creationId xmlns:p14="http://schemas.microsoft.com/office/powerpoint/2010/main" val="3718373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14</a:t>
            </a:fld>
            <a:endParaRPr lang="zh-CN" altLang="en-US" dirty="0"/>
          </a:p>
        </p:txBody>
      </p:sp>
    </p:spTree>
    <p:extLst>
      <p:ext uri="{BB962C8B-B14F-4D97-AF65-F5344CB8AC3E}">
        <p14:creationId xmlns:p14="http://schemas.microsoft.com/office/powerpoint/2010/main" val="4271896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15</a:t>
            </a:fld>
            <a:endParaRPr lang="zh-CN" altLang="en-US" dirty="0"/>
          </a:p>
        </p:txBody>
      </p:sp>
    </p:spTree>
    <p:extLst>
      <p:ext uri="{BB962C8B-B14F-4D97-AF65-F5344CB8AC3E}">
        <p14:creationId xmlns:p14="http://schemas.microsoft.com/office/powerpoint/2010/main" val="1108984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16</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18</a:t>
            </a:fld>
            <a:endParaRPr lang="zh-CN" altLang="en-US" dirty="0"/>
          </a:p>
        </p:txBody>
      </p:sp>
    </p:spTree>
    <p:extLst>
      <p:ext uri="{BB962C8B-B14F-4D97-AF65-F5344CB8AC3E}">
        <p14:creationId xmlns:p14="http://schemas.microsoft.com/office/powerpoint/2010/main" val="97773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19</a:t>
            </a:fld>
            <a:endParaRPr lang="zh-CN" altLang="en-US" dirty="0"/>
          </a:p>
        </p:txBody>
      </p:sp>
    </p:spTree>
    <p:extLst>
      <p:ext uri="{BB962C8B-B14F-4D97-AF65-F5344CB8AC3E}">
        <p14:creationId xmlns:p14="http://schemas.microsoft.com/office/powerpoint/2010/main" val="1169914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20</a:t>
            </a:fld>
            <a:endParaRPr lang="zh-CN" altLang="en-US" dirty="0"/>
          </a:p>
        </p:txBody>
      </p:sp>
    </p:spTree>
    <p:extLst>
      <p:ext uri="{BB962C8B-B14F-4D97-AF65-F5344CB8AC3E}">
        <p14:creationId xmlns:p14="http://schemas.microsoft.com/office/powerpoint/2010/main" val="1435658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21</a:t>
            </a:fld>
            <a:endParaRPr lang="zh-CN" altLang="en-US" dirty="0"/>
          </a:p>
        </p:txBody>
      </p:sp>
    </p:spTree>
    <p:extLst>
      <p:ext uri="{BB962C8B-B14F-4D97-AF65-F5344CB8AC3E}">
        <p14:creationId xmlns:p14="http://schemas.microsoft.com/office/powerpoint/2010/main" val="1302793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22</a:t>
            </a:fld>
            <a:endParaRPr lang="zh-CN" altLang="en-US" dirty="0"/>
          </a:p>
        </p:txBody>
      </p:sp>
    </p:spTree>
    <p:extLst>
      <p:ext uri="{BB962C8B-B14F-4D97-AF65-F5344CB8AC3E}">
        <p14:creationId xmlns:p14="http://schemas.microsoft.com/office/powerpoint/2010/main" val="2544589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23</a:t>
            </a:fld>
            <a:endParaRPr lang="zh-CN" altLang="en-US" dirty="0"/>
          </a:p>
        </p:txBody>
      </p:sp>
    </p:spTree>
    <p:extLst>
      <p:ext uri="{BB962C8B-B14F-4D97-AF65-F5344CB8AC3E}">
        <p14:creationId xmlns:p14="http://schemas.microsoft.com/office/powerpoint/2010/main" val="498765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24</a:t>
            </a:fld>
            <a:endParaRPr lang="zh-CN" altLang="en-US" dirty="0"/>
          </a:p>
        </p:txBody>
      </p:sp>
    </p:spTree>
    <p:extLst>
      <p:ext uri="{BB962C8B-B14F-4D97-AF65-F5344CB8AC3E}">
        <p14:creationId xmlns:p14="http://schemas.microsoft.com/office/powerpoint/2010/main" val="1946130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25</a:t>
            </a:fld>
            <a:endParaRPr lang="zh-CN" altLang="en-US" dirty="0"/>
          </a:p>
        </p:txBody>
      </p:sp>
    </p:spTree>
    <p:extLst>
      <p:ext uri="{BB962C8B-B14F-4D97-AF65-F5344CB8AC3E}">
        <p14:creationId xmlns:p14="http://schemas.microsoft.com/office/powerpoint/2010/main" val="3381631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26</a:t>
            </a:fld>
            <a:endParaRPr lang="zh-CN" altLang="en-US" dirty="0"/>
          </a:p>
        </p:txBody>
      </p:sp>
    </p:spTree>
    <p:extLst>
      <p:ext uri="{BB962C8B-B14F-4D97-AF65-F5344CB8AC3E}">
        <p14:creationId xmlns:p14="http://schemas.microsoft.com/office/powerpoint/2010/main" val="2470511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27</a:t>
            </a:fld>
            <a:endParaRPr lang="zh-CN" altLang="en-US" dirty="0"/>
          </a:p>
        </p:txBody>
      </p:sp>
    </p:spTree>
    <p:extLst>
      <p:ext uri="{BB962C8B-B14F-4D97-AF65-F5344CB8AC3E}">
        <p14:creationId xmlns:p14="http://schemas.microsoft.com/office/powerpoint/2010/main" val="3164354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28</a:t>
            </a:fld>
            <a:endParaRPr lang="zh-CN" altLang="en-US" dirty="0"/>
          </a:p>
        </p:txBody>
      </p:sp>
    </p:spTree>
    <p:extLst>
      <p:ext uri="{BB962C8B-B14F-4D97-AF65-F5344CB8AC3E}">
        <p14:creationId xmlns:p14="http://schemas.microsoft.com/office/powerpoint/2010/main" val="2999342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29</a:t>
            </a:fld>
            <a:endParaRPr lang="zh-CN" altLang="en-US" dirty="0"/>
          </a:p>
        </p:txBody>
      </p:sp>
    </p:spTree>
    <p:extLst>
      <p:ext uri="{BB962C8B-B14F-4D97-AF65-F5344CB8AC3E}">
        <p14:creationId xmlns:p14="http://schemas.microsoft.com/office/powerpoint/2010/main" val="2531201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30</a:t>
            </a:fld>
            <a:endParaRPr lang="zh-CN" altLang="en-US" dirty="0"/>
          </a:p>
        </p:txBody>
      </p:sp>
    </p:spTree>
    <p:extLst>
      <p:ext uri="{BB962C8B-B14F-4D97-AF65-F5344CB8AC3E}">
        <p14:creationId xmlns:p14="http://schemas.microsoft.com/office/powerpoint/2010/main" val="4200559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a:t>
            </a:fld>
            <a:endParaRPr lang="zh-CN" altLang="en-US" dirty="0"/>
          </a:p>
        </p:txBody>
      </p:sp>
    </p:spTree>
    <p:extLst>
      <p:ext uri="{BB962C8B-B14F-4D97-AF65-F5344CB8AC3E}">
        <p14:creationId xmlns:p14="http://schemas.microsoft.com/office/powerpoint/2010/main" val="226220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31</a:t>
            </a:fld>
            <a:endParaRPr lang="zh-CN" altLang="en-US" dirty="0"/>
          </a:p>
        </p:txBody>
      </p:sp>
    </p:spTree>
    <p:extLst>
      <p:ext uri="{BB962C8B-B14F-4D97-AF65-F5344CB8AC3E}">
        <p14:creationId xmlns:p14="http://schemas.microsoft.com/office/powerpoint/2010/main" val="3464326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32</a:t>
            </a:fld>
            <a:endParaRPr lang="zh-CN" altLang="en-US" dirty="0"/>
          </a:p>
        </p:txBody>
      </p:sp>
    </p:spTree>
    <p:extLst>
      <p:ext uri="{BB962C8B-B14F-4D97-AF65-F5344CB8AC3E}">
        <p14:creationId xmlns:p14="http://schemas.microsoft.com/office/powerpoint/2010/main" val="3182144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33</a:t>
            </a:fld>
            <a:endParaRPr lang="zh-CN" altLang="en-US" dirty="0"/>
          </a:p>
        </p:txBody>
      </p:sp>
    </p:spTree>
    <p:extLst>
      <p:ext uri="{BB962C8B-B14F-4D97-AF65-F5344CB8AC3E}">
        <p14:creationId xmlns:p14="http://schemas.microsoft.com/office/powerpoint/2010/main" val="2656878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34</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35</a:t>
            </a:fld>
            <a:endParaRPr lang="zh-CN" altLang="en-US" dirty="0"/>
          </a:p>
        </p:txBody>
      </p:sp>
    </p:spTree>
    <p:extLst>
      <p:ext uri="{BB962C8B-B14F-4D97-AF65-F5344CB8AC3E}">
        <p14:creationId xmlns:p14="http://schemas.microsoft.com/office/powerpoint/2010/main" val="2933913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36</a:t>
            </a:fld>
            <a:endParaRPr lang="zh-CN" altLang="en-US" dirty="0"/>
          </a:p>
        </p:txBody>
      </p:sp>
    </p:spTree>
    <p:extLst>
      <p:ext uri="{BB962C8B-B14F-4D97-AF65-F5344CB8AC3E}">
        <p14:creationId xmlns:p14="http://schemas.microsoft.com/office/powerpoint/2010/main" val="3683009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37</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50</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65</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制作感谢页（伯禹</a:t>
            </a:r>
            <a:r>
              <a:rPr kumimoji="1" lang="en-US" altLang="zh-CN" dirty="0"/>
              <a:t>logo+</a:t>
            </a:r>
            <a:r>
              <a:rPr kumimoji="1" lang="zh-CN" altLang="en-US" dirty="0"/>
              <a:t>打造</a:t>
            </a:r>
            <a:r>
              <a:rPr kumimoji="1" lang="en-US" altLang="zh-CN" dirty="0"/>
              <a:t>AI</a:t>
            </a:r>
            <a:r>
              <a:rPr kumimoji="1" lang="zh-CN" altLang="en-US" dirty="0"/>
              <a:t>领域的黄埔军校）</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83</a:t>
            </a:fld>
            <a:endParaRPr lang="zh-CN" altLang="en-US" dirty="0"/>
          </a:p>
        </p:txBody>
      </p:sp>
    </p:spTree>
    <p:extLst>
      <p:ext uri="{BB962C8B-B14F-4D97-AF65-F5344CB8AC3E}">
        <p14:creationId xmlns:p14="http://schemas.microsoft.com/office/powerpoint/2010/main" val="326778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a:t>
            </a:fld>
            <a:endParaRPr lang="zh-CN" altLang="en-US" dirty="0"/>
          </a:p>
        </p:txBody>
      </p:sp>
    </p:spTree>
    <p:extLst>
      <p:ext uri="{BB962C8B-B14F-4D97-AF65-F5344CB8AC3E}">
        <p14:creationId xmlns:p14="http://schemas.microsoft.com/office/powerpoint/2010/main" val="2595122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a:t>
            </a:fld>
            <a:endParaRPr lang="zh-CN" altLang="en-US" dirty="0"/>
          </a:p>
        </p:txBody>
      </p:sp>
    </p:spTree>
    <p:extLst>
      <p:ext uri="{BB962C8B-B14F-4D97-AF65-F5344CB8AC3E}">
        <p14:creationId xmlns:p14="http://schemas.microsoft.com/office/powerpoint/2010/main" val="169420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a:t>
            </a:fld>
            <a:endParaRPr lang="zh-CN" altLang="en-US" dirty="0"/>
          </a:p>
        </p:txBody>
      </p:sp>
    </p:spTree>
    <p:extLst>
      <p:ext uri="{BB962C8B-B14F-4D97-AF65-F5344CB8AC3E}">
        <p14:creationId xmlns:p14="http://schemas.microsoft.com/office/powerpoint/2010/main" val="750061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a:t>
            </a:fld>
            <a:endParaRPr lang="zh-CN" altLang="en-US" dirty="0"/>
          </a:p>
        </p:txBody>
      </p:sp>
    </p:spTree>
    <p:extLst>
      <p:ext uri="{BB962C8B-B14F-4D97-AF65-F5344CB8AC3E}">
        <p14:creationId xmlns:p14="http://schemas.microsoft.com/office/powerpoint/2010/main" val="1158526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a:t>
            </a:fld>
            <a:endParaRPr lang="zh-CN" altLang="en-US" dirty="0"/>
          </a:p>
        </p:txBody>
      </p:sp>
    </p:spTree>
    <p:extLst>
      <p:ext uri="{BB962C8B-B14F-4D97-AF65-F5344CB8AC3E}">
        <p14:creationId xmlns:p14="http://schemas.microsoft.com/office/powerpoint/2010/main" val="611778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a:t>
            </a:fld>
            <a:endParaRPr lang="zh-CN" altLang="en-US" dirty="0"/>
          </a:p>
        </p:txBody>
      </p:sp>
    </p:spTree>
    <p:extLst>
      <p:ext uri="{BB962C8B-B14F-4D97-AF65-F5344CB8AC3E}">
        <p14:creationId xmlns:p14="http://schemas.microsoft.com/office/powerpoint/2010/main" val="1977695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7DC22E-9164-4696-9168-EDBA700053FC}" type="datetime1">
              <a:rPr lang="zh-CN" altLang="en-US" smtClean="0"/>
              <a:t>2023/6/28</a:t>
            </a:fld>
            <a:endParaRPr lang="zh-CN" altLang="en-US"/>
          </a:p>
        </p:txBody>
      </p:sp>
      <p:sp>
        <p:nvSpPr>
          <p:cNvPr id="5" name="灯片编号占位符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p:cNvSpPr>
            <a:spLocks noGrp="1"/>
          </p:cNvSpPr>
          <p:nvPr>
            <p:ph sz="quarter" idx="13"/>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2023/6/28</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p:cNvSpPr txBox="1"/>
          <p:nvPr userDrawn="1"/>
        </p:nvSpPr>
        <p:spPr>
          <a:xfrm>
            <a:off x="2983768" y="2782669"/>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t>2023/6/28</a:t>
            </a:fld>
            <a:endParaRPr lang="zh-CN" altLang="en-US" dirty="0"/>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Lst>
  <p:hf hdr="0" dt="0"/>
  <p:txStyles>
    <p:titleStyle>
      <a:lvl1pPr algn="l" defTabSz="685165"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NUL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NUL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7"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media/image15.png"/><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NULL"/></Relationships>
</file>

<file path=ppt/slides/_rels/slide27.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NULL"/></Relationships>
</file>

<file path=ppt/slides/_rels/slide28.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media/image17.png"/><Relationship Id="rId5" Type="http://schemas.openxmlformats.org/officeDocument/2006/relationships/image" Target="NULL"/><Relationship Id="rId9" Type="http://schemas.openxmlformats.org/officeDocument/2006/relationships/image" Target="../media/image110.png"/></Relationships>
</file>

<file path=ppt/slides/_rels/slide3.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https://www.jiqizhixin.com/articles/2020-04-16-10" TargetMode="Externa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5" Type="http://schemas.openxmlformats.org/officeDocument/2006/relationships/image" Target="../media/image22.jpeg"/><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7"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5.xml"/><Relationship Id="rId11" Type="http://schemas.openxmlformats.org/officeDocument/2006/relationships/image" Target="NULL"/><Relationship Id="rId10" Type="http://schemas.openxmlformats.org/officeDocument/2006/relationships/image" Target="../media/image4.png"/><Relationship Id="rId4" Type="http://schemas.openxmlformats.org/officeDocument/2006/relationships/image" Target="../media/image2.wmf"/><Relationship Id="rId9" Type="http://schemas.openxmlformats.org/officeDocument/2006/relationships/image" Target="NUL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2.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23.png"/></Relationships>
</file>

<file path=ppt/slides/_rels/slide43.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NUL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7"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NUL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7.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NUL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NUL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 Id="rId5"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00.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image" Target="../media/image220.png"/></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350.png"/></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NUL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30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notesSlide" Target="../notesSlides/notesSlide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集成学习</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a:extLst>
              <a:ext uri="{FF2B5EF4-FFF2-40B4-BE49-F238E27FC236}">
                <a16:creationId xmlns:a16="http://schemas.microsoft.com/office/drawing/2014/main" id="{02A218AF-4E0B-46A9-B4FA-11ABC544612C}"/>
              </a:ext>
            </a:extLst>
          </p:cNvPr>
          <p:cNvSpPr txBox="1"/>
          <p:nvPr/>
        </p:nvSpPr>
        <p:spPr>
          <a:xfrm>
            <a:off x="2317728" y="730136"/>
            <a:ext cx="5887365" cy="954107"/>
          </a:xfrm>
          <a:prstGeom prst="rect">
            <a:avLst/>
          </a:prstGeom>
          <a:noFill/>
        </p:spPr>
        <p:txBody>
          <a:bodyPr wrap="square" rtlCol="0">
            <a:spAutoFit/>
          </a:bodyPr>
          <a:lstStyle/>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a:t>
            </a:r>
            <a:endPar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第</a:t>
            </a:r>
            <a:r>
              <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7</a:t>
            </a:r>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节</a:t>
            </a:r>
            <a:endPar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文本框 7">
            <a:extLst>
              <a:ext uri="{FF2B5EF4-FFF2-40B4-BE49-F238E27FC236}">
                <a16:creationId xmlns:a16="http://schemas.microsoft.com/office/drawing/2014/main" id="{461290B1-B0B9-4B1B-9B40-8F86C1E93176}"/>
              </a:ext>
            </a:extLst>
          </p:cNvPr>
          <p:cNvSpPr txBox="1"/>
          <p:nvPr/>
        </p:nvSpPr>
        <p:spPr>
          <a:xfrm>
            <a:off x="2317728" y="1785532"/>
            <a:ext cx="5887365" cy="954107"/>
          </a:xfrm>
          <a:prstGeom prst="rect">
            <a:avLst/>
          </a:prstGeom>
          <a:noFill/>
        </p:spPr>
        <p:txBody>
          <a:bodyPr wrap="squar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涉及知识点：</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fontAlgn="ctr"/>
            <a:r>
              <a:rPr lang="zh-CN" altLang="zh-CN" dirty="0"/>
              <a:t>随机森林</a:t>
            </a:r>
            <a:r>
              <a:rPr lang="zh-CN" altLang="en-US" dirty="0"/>
              <a:t>、</a:t>
            </a:r>
            <a:r>
              <a:rPr lang="zh-CN" altLang="zh-CN" dirty="0"/>
              <a:t>广义加性模型</a:t>
            </a:r>
            <a:r>
              <a:rPr lang="zh-CN" altLang="en-US" dirty="0"/>
              <a:t>、</a:t>
            </a:r>
            <a:r>
              <a:rPr lang="en-US" altLang="zh-CN" dirty="0"/>
              <a:t>AdaBoost</a:t>
            </a:r>
            <a:r>
              <a:rPr lang="zh-CN" altLang="zh-CN" dirty="0"/>
              <a:t>简介</a:t>
            </a:r>
            <a:r>
              <a:rPr lang="zh-CN" altLang="en-US" dirty="0"/>
              <a:t>、</a:t>
            </a:r>
            <a:r>
              <a:rPr lang="zh-CN" altLang="zh-CN" dirty="0"/>
              <a:t>提升算法简史</a:t>
            </a:r>
            <a:r>
              <a:rPr lang="zh-CN" altLang="en-US" dirty="0"/>
              <a:t>、</a:t>
            </a:r>
            <a:r>
              <a:rPr lang="en-US" altLang="zh-CN" dirty="0"/>
              <a:t>GBDT</a:t>
            </a:r>
            <a:r>
              <a:rPr lang="zh-CN" altLang="zh-CN" dirty="0"/>
              <a:t>梯度提升决策树</a:t>
            </a:r>
            <a:r>
              <a:rPr lang="zh-CN" altLang="en-US" dirty="0"/>
              <a:t>、</a:t>
            </a:r>
            <a:r>
              <a:rPr lang="zh-CN" altLang="zh-CN" dirty="0"/>
              <a:t>深度森林</a:t>
            </a:r>
            <a:r>
              <a:rPr lang="zh-CN" altLang="en-US" dirty="0"/>
              <a:t>、</a:t>
            </a:r>
            <a:r>
              <a:rPr lang="zh-CN" altLang="zh-CN" dirty="0"/>
              <a:t>多粒度级联森林</a:t>
            </a:r>
          </a:p>
        </p:txBody>
      </p:sp>
    </p:spTree>
    <p:extLst>
      <p:ext uri="{BB962C8B-B14F-4D97-AF65-F5344CB8AC3E}">
        <p14:creationId xmlns:p14="http://schemas.microsoft.com/office/powerpoint/2010/main" val="1708745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表现</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对比</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10</a:t>
            </a:fld>
            <a:endParaRPr lang="zh-CN" altLang="en-US"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D64A3A-886A-491D-B921-39E8E17C9CC1}"/>
                  </a:ext>
                </a:extLst>
              </p:cNvPr>
              <p:cNvSpPr/>
              <p:nvPr/>
            </p:nvSpPr>
            <p:spPr>
              <a:xfrm>
                <a:off x="1378818" y="3066345"/>
                <a:ext cx="582211" cy="667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smtClean="0">
                              <a:latin typeface="Cambria Math" panose="02040503050406030204" pitchFamily="18" charset="0"/>
                            </a:rPr>
                          </m:ctrlPr>
                        </m:mPr>
                        <m:mr>
                          <m:e/>
                          <m:e/>
                        </m:mr>
                        <m:mr>
                          <m:e/>
                          <m:e/>
                        </m:mr>
                        <m:mr>
                          <m:e/>
                          <m:e/>
                        </m:mr>
                      </m:m>
                    </m:oMath>
                  </m:oMathPara>
                </a14:m>
                <a:endParaRPr lang="zh-CN" altLang="en-US" dirty="0"/>
              </a:p>
            </p:txBody>
          </p:sp>
        </mc:Choice>
        <mc:Fallback xmlns="">
          <p:sp>
            <p:nvSpPr>
              <p:cNvPr id="9" name="矩形 8">
                <a:extLst>
                  <a:ext uri="{FF2B5EF4-FFF2-40B4-BE49-F238E27FC236}">
                    <a16:creationId xmlns:a16="http://schemas.microsoft.com/office/drawing/2014/main" id="{24D64A3A-886A-491D-B921-39E8E17C9CC1}"/>
                  </a:ext>
                </a:extLst>
              </p:cNvPr>
              <p:cNvSpPr>
                <a:spLocks noRot="1" noChangeAspect="1" noMove="1" noResize="1" noEditPoints="1" noAdjustHandles="1" noChangeArrowheads="1" noChangeShapeType="1" noTextEdit="1"/>
              </p:cNvSpPr>
              <p:nvPr/>
            </p:nvSpPr>
            <p:spPr>
              <a:xfrm>
                <a:off x="1378818" y="3066345"/>
                <a:ext cx="582211" cy="667555"/>
              </a:xfrm>
              <a:prstGeom prst="rect">
                <a:avLst/>
              </a:prstGeom>
              <a:blipFill>
                <a:blip r:embed="rId5"/>
                <a:stretch>
                  <a:fillRect/>
                </a:stretch>
              </a:blipFill>
            </p:spPr>
            <p:txBody>
              <a:bodyPr/>
              <a:lstStyle/>
              <a:p>
                <a:r>
                  <a:rPr lang="zh-CN" altLang="en-US">
                    <a:noFill/>
                  </a:rPr>
                  <a:t> </a:t>
                </a:r>
              </a:p>
            </p:txBody>
          </p:sp>
        </mc:Fallback>
      </mc:AlternateContent>
      <p:sp>
        <p:nvSpPr>
          <p:cNvPr id="13" name="页脚占位符 1">
            <a:extLst>
              <a:ext uri="{FF2B5EF4-FFF2-40B4-BE49-F238E27FC236}">
                <a16:creationId xmlns:a16="http://schemas.microsoft.com/office/drawing/2014/main" id="{412BD899-9E64-4B71-A78D-3A7C03DB7EC3}"/>
              </a:ext>
            </a:extLst>
          </p:cNvPr>
          <p:cNvSpPr>
            <a:spLocks noGrp="1"/>
          </p:cNvSpPr>
          <p:nvPr>
            <p:ph type="ftr" sz="quarter" idx="11"/>
          </p:nvPr>
        </p:nvSpPr>
        <p:spPr>
          <a:xfrm>
            <a:off x="502443" y="6240464"/>
            <a:ext cx="5047457" cy="347364"/>
          </a:xfrm>
        </p:spPr>
        <p:txBody>
          <a:bodyPr/>
          <a:lstStyle/>
          <a:p>
            <a:r>
              <a:rPr lang="en-US" altLang="zh-CN" dirty="0"/>
              <a:t>Fig. 15.2 of Hastie et al. The elements of statistical learning.</a:t>
            </a:r>
            <a:endParaRPr lang="zh-CN" altLang="en-US" dirty="0"/>
          </a:p>
        </p:txBody>
      </p:sp>
      <p:pic>
        <p:nvPicPr>
          <p:cNvPr id="8" name="图片 7">
            <a:extLst>
              <a:ext uri="{FF2B5EF4-FFF2-40B4-BE49-F238E27FC236}">
                <a16:creationId xmlns:a16="http://schemas.microsoft.com/office/drawing/2014/main" id="{B33B845C-DA6E-46C5-99F0-91DC81A41E7A}"/>
              </a:ext>
            </a:extLst>
          </p:cNvPr>
          <p:cNvPicPr>
            <a:picLocks noChangeAspect="1"/>
          </p:cNvPicPr>
          <p:nvPr/>
        </p:nvPicPr>
        <p:blipFill>
          <a:blip r:embed="rId6"/>
          <a:stretch>
            <a:fillRect/>
          </a:stretch>
        </p:blipFill>
        <p:spPr>
          <a:xfrm>
            <a:off x="1947507" y="1132078"/>
            <a:ext cx="5248986" cy="3623426"/>
          </a:xfrm>
          <a:prstGeom prst="rect">
            <a:avLst/>
          </a:prstGeom>
        </p:spPr>
      </p:pic>
      <p:sp>
        <p:nvSpPr>
          <p:cNvPr id="12" name="内容占位符 2">
            <a:extLst>
              <a:ext uri="{FF2B5EF4-FFF2-40B4-BE49-F238E27FC236}">
                <a16:creationId xmlns:a16="http://schemas.microsoft.com/office/drawing/2014/main" id="{FAF1BECB-DA2B-4BDB-BA85-8176F6B6AB8F}"/>
              </a:ext>
            </a:extLst>
          </p:cNvPr>
          <p:cNvSpPr txBox="1">
            <a:spLocks/>
          </p:cNvSpPr>
          <p:nvPr/>
        </p:nvSpPr>
        <p:spPr>
          <a:xfrm>
            <a:off x="724517" y="5179808"/>
            <a:ext cx="7674862" cy="132890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维嵌套球数据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RF-m: 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表示每次分裂时随机选择的变量数量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57BEEE7-FAC2-4CF5-AA5F-A7891A57CF71}"/>
                  </a:ext>
                </a:extLst>
              </p:cNvPr>
              <p:cNvSpPr txBox="1"/>
              <p:nvPr/>
            </p:nvSpPr>
            <p:spPr>
              <a:xfrm>
                <a:off x="3045221" y="5135244"/>
                <a:ext cx="3047373"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 = </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 1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sSubSup>
                                <m:sSubSupPr>
                                  <m:ctrlPr>
                                    <a:rPr lang="zh-CN" altLang="en-US" i="1">
                                      <a:latin typeface="Cambria Math" panose="02040503050406030204" pitchFamily="18" charset="0"/>
                                    </a:rPr>
                                  </m:ctrlPr>
                                </m:sSubSupPr>
                                <m:e>
                                  <m:r>
                                    <a:rPr lang="en-US" altLang="zh-CN" b="0" i="1" smtClean="0">
                                      <a:latin typeface="Cambria Math" panose="02040503050406030204" pitchFamily="18" charset="0"/>
                                    </a:rPr>
                                    <m:t>∑</m:t>
                                  </m:r>
                                </m:e>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10</m:t>
                                  </m:r>
                                </m:sup>
                              </m:sSubSup>
                              <m:sSubSup>
                                <m:sSubSupPr>
                                  <m:ctrlPr>
                                    <a:rPr lang="zh-CN" altLang="en-US"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𝑗</m:t>
                                  </m:r>
                                </m:sub>
                                <m:sup>
                                  <m:r>
                                    <a:rPr lang="en-US" altLang="zh-CN" i="1">
                                      <a:latin typeface="Cambria Math" panose="02040503050406030204" pitchFamily="18" charset="0"/>
                                    </a:rPr>
                                    <m:t>2</m:t>
                                  </m:r>
                                </m:sup>
                              </m:sSubSup>
                              <m:r>
                                <a:rPr lang="en-US" altLang="zh-CN" i="1">
                                  <a:latin typeface="Cambria Math" panose="02040503050406030204" pitchFamily="18" charset="0"/>
                                </a:rPr>
                                <m:t>&gt;9.34</m:t>
                              </m:r>
                              <m:r>
                                <m:rPr>
                                  <m:nor/>
                                </m:rPr>
                                <a:rPr lang="zh-CN" altLang="en-US"/>
                                <m:t> </m:t>
                              </m:r>
                            </m:e>
                            <m:e>
                              <m:r>
                                <a:rPr lang="en-US" altLang="zh-CN" b="0" i="1" smtClean="0">
                                  <a:latin typeface="Cambria Math" panose="02040503050406030204" pitchFamily="18" charset="0"/>
                                </a:rPr>
                                <m:t>−1              </m:t>
                              </m:r>
                              <m:r>
                                <a:rPr lang="en-US" altLang="zh-CN" b="0" i="1" smtClean="0">
                                  <a:latin typeface="Cambria Math" panose="02040503050406030204" pitchFamily="18" charset="0"/>
                                </a:rPr>
                                <m:t>𝑜𝑡h𝑒𝑟𝑤𝑖𝑠𝑒</m:t>
                              </m:r>
                            </m:e>
                          </m:eqArr>
                        </m:e>
                      </m:d>
                    </m:oMath>
                  </m:oMathPara>
                </a14:m>
                <a:endParaRPr lang="zh-CN" altLang="en-US" dirty="0"/>
              </a:p>
            </p:txBody>
          </p:sp>
        </mc:Choice>
        <mc:Fallback xmlns="">
          <p:sp>
            <p:nvSpPr>
              <p:cNvPr id="3" name="文本框 2">
                <a:extLst>
                  <a:ext uri="{FF2B5EF4-FFF2-40B4-BE49-F238E27FC236}">
                    <a16:creationId xmlns:a16="http://schemas.microsoft.com/office/drawing/2014/main" id="{057BEEE7-FAC2-4CF5-AA5F-A7891A57CF71}"/>
                  </a:ext>
                </a:extLst>
              </p:cNvPr>
              <p:cNvSpPr txBox="1">
                <a:spLocks noRot="1" noChangeAspect="1" noMove="1" noResize="1" noEditPoints="1" noAdjustHandles="1" noChangeArrowheads="1" noChangeShapeType="1" noTextEdit="1"/>
              </p:cNvSpPr>
              <p:nvPr/>
            </p:nvSpPr>
            <p:spPr>
              <a:xfrm>
                <a:off x="3045221" y="5135244"/>
                <a:ext cx="3047373" cy="710194"/>
              </a:xfrm>
              <a:prstGeom prst="rect">
                <a:avLst/>
              </a:prstGeom>
              <a:blipFill>
                <a:blip r:embed="rId7"/>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12A23597-E27B-4578-917C-3D19323232DF}"/>
              </a:ext>
            </a:extLst>
          </p:cNvPr>
          <p:cNvSpPr txBox="1"/>
          <p:nvPr/>
        </p:nvSpPr>
        <p:spPr>
          <a:xfrm>
            <a:off x="2717800" y="4694725"/>
            <a:ext cx="908050" cy="261610"/>
          </a:xfrm>
          <a:prstGeom prst="rect">
            <a:avLst/>
          </a:prstGeom>
          <a:noFill/>
        </p:spPr>
        <p:txBody>
          <a:bodyPr wrap="square">
            <a:spAutoFit/>
          </a:bodyPr>
          <a:lstStyle/>
          <a:p>
            <a:pPr algn="ct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a:t>
            </a:r>
            <a:r>
              <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个特征</a:t>
            </a:r>
            <a:endParaRPr lang="zh-CN" altLang="en-US" sz="1100" dirty="0"/>
          </a:p>
        </p:txBody>
      </p:sp>
      <p:sp>
        <p:nvSpPr>
          <p:cNvPr id="15" name="文本框 14">
            <a:extLst>
              <a:ext uri="{FF2B5EF4-FFF2-40B4-BE49-F238E27FC236}">
                <a16:creationId xmlns:a16="http://schemas.microsoft.com/office/drawing/2014/main" id="{D16ED1BC-F5FC-40C0-8918-12CD346FF808}"/>
              </a:ext>
            </a:extLst>
          </p:cNvPr>
          <p:cNvSpPr txBox="1"/>
          <p:nvPr/>
        </p:nvSpPr>
        <p:spPr>
          <a:xfrm>
            <a:off x="1809750" y="4694725"/>
            <a:ext cx="908050" cy="261610"/>
          </a:xfrm>
          <a:prstGeom prst="rect">
            <a:avLst/>
          </a:prstGeom>
          <a:noFill/>
        </p:spPr>
        <p:txBody>
          <a:bodyPr wrap="square">
            <a:spAutoFit/>
          </a:bodyPr>
          <a:lstStyle/>
          <a:p>
            <a:pPr algn="ctr"/>
            <a:r>
              <a:rPr lang="zh-CN" altLang="en-US" sz="1100" dirty="0">
                <a:ea typeface="阿里巴巴普惠体 R" panose="00020600040101010101" pitchFamily="18" charset="-122"/>
              </a:rPr>
              <a:t>每次分裂点：</a:t>
            </a:r>
            <a:endParaRPr lang="zh-CN" altLang="en-US" sz="1100" dirty="0"/>
          </a:p>
        </p:txBody>
      </p:sp>
      <p:sp>
        <p:nvSpPr>
          <p:cNvPr id="16" name="文本框 15">
            <a:extLst>
              <a:ext uri="{FF2B5EF4-FFF2-40B4-BE49-F238E27FC236}">
                <a16:creationId xmlns:a16="http://schemas.microsoft.com/office/drawing/2014/main" id="{96AFE8EF-D299-4542-A87A-F81CD6EF7202}"/>
              </a:ext>
            </a:extLst>
          </p:cNvPr>
          <p:cNvSpPr txBox="1"/>
          <p:nvPr/>
        </p:nvSpPr>
        <p:spPr>
          <a:xfrm>
            <a:off x="3549650" y="4694725"/>
            <a:ext cx="908050" cy="261610"/>
          </a:xfrm>
          <a:prstGeom prst="rect">
            <a:avLst/>
          </a:prstGeom>
          <a:noFill/>
        </p:spPr>
        <p:txBody>
          <a:bodyPr wrap="square">
            <a:spAutoFit/>
          </a:bodyPr>
          <a:lstStyle/>
          <a:p>
            <a:pPr algn="ct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a:t>
            </a:r>
            <a:r>
              <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个特征</a:t>
            </a:r>
            <a:endParaRPr lang="zh-CN" altLang="en-US" sz="1100" dirty="0"/>
          </a:p>
        </p:txBody>
      </p:sp>
      <p:sp>
        <p:nvSpPr>
          <p:cNvPr id="17" name="文本框 16">
            <a:extLst>
              <a:ext uri="{FF2B5EF4-FFF2-40B4-BE49-F238E27FC236}">
                <a16:creationId xmlns:a16="http://schemas.microsoft.com/office/drawing/2014/main" id="{61449EC9-537F-4EEC-8165-166010F3D391}"/>
              </a:ext>
            </a:extLst>
          </p:cNvPr>
          <p:cNvSpPr txBox="1"/>
          <p:nvPr/>
        </p:nvSpPr>
        <p:spPr>
          <a:xfrm>
            <a:off x="4375150" y="4694725"/>
            <a:ext cx="908050" cy="261610"/>
          </a:xfrm>
          <a:prstGeom prst="rect">
            <a:avLst/>
          </a:prstGeom>
          <a:noFill/>
        </p:spPr>
        <p:txBody>
          <a:bodyPr wrap="square">
            <a:spAutoFit/>
          </a:bodyPr>
          <a:lstStyle/>
          <a:p>
            <a:pPr algn="ct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a:t>
            </a:r>
            <a:r>
              <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个特征</a:t>
            </a:r>
            <a:endParaRPr lang="zh-CN" altLang="en-US" sz="1100" dirty="0"/>
          </a:p>
        </p:txBody>
      </p:sp>
      <p:sp>
        <p:nvSpPr>
          <p:cNvPr id="10" name="箭头: 下 9">
            <a:extLst>
              <a:ext uri="{FF2B5EF4-FFF2-40B4-BE49-F238E27FC236}">
                <a16:creationId xmlns:a16="http://schemas.microsoft.com/office/drawing/2014/main" id="{E4211D0D-4E31-48F9-85D4-8EC8AEC59A6C}"/>
              </a:ext>
            </a:extLst>
          </p:cNvPr>
          <p:cNvSpPr/>
          <p:nvPr/>
        </p:nvSpPr>
        <p:spPr>
          <a:xfrm rot="4588682">
            <a:off x="4070628" y="2329918"/>
            <a:ext cx="215900" cy="1085053"/>
          </a:xfrm>
          <a:prstGeom prst="downArrow">
            <a:avLst>
              <a:gd name="adj1" fmla="val 32842"/>
              <a:gd name="adj2" fmla="val 111319"/>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4249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广义加性模型</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851445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Bagging vs.</a:t>
            </a:r>
            <a:r>
              <a:rPr lang="zh-CN" altLang="en-US" dirty="0"/>
              <a:t> 随机森林 </a:t>
            </a:r>
            <a:r>
              <a:rPr lang="en-US" altLang="zh-CN" dirty="0"/>
              <a:t>vs. Boosting</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12</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5"/>
            <a:ext cx="7953661" cy="511236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Bagging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仅仅是在</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有相同权重</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的自举采样集上对每个预测模型进行训练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随机森林通过</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采样特征</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的方法尝试去</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解耦合</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自举训练预测模型（决策树）</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Boosting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算法基于之前的预测模型</a:t>
            </a:r>
            <a:r>
              <a:rPr lang="zh-CN" altLang="en-US" dirty="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有策略性地</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学习和结合接下来的预测模型</a:t>
            </a:r>
          </a:p>
        </p:txBody>
      </p:sp>
    </p:spTree>
    <p:extLst>
      <p:ext uri="{BB962C8B-B14F-4D97-AF65-F5344CB8AC3E}">
        <p14:creationId xmlns:p14="http://schemas.microsoft.com/office/powerpoint/2010/main" val="1459166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加性模型 </a:t>
            </a:r>
            <a:r>
              <a:rPr lang="en-US" altLang="zh-CN" dirty="0"/>
              <a:t>(Additive Models)</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13</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5"/>
            <a:ext cx="7953661" cy="54933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加性模型的通用形式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F38FE2B-10C2-49EE-B797-5625FB560EC2}"/>
                  </a:ext>
                </a:extLst>
              </p:cNvPr>
              <p:cNvSpPr/>
              <p:nvPr/>
            </p:nvSpPr>
            <p:spPr>
              <a:xfrm>
                <a:off x="3583941" y="1768813"/>
                <a:ext cx="1976118" cy="871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𝑚</m:t>
                                  </m:r>
                                </m:sub>
                              </m:sSub>
                              <m:r>
                                <a:rPr lang="zh-CN" altLang="en-US" i="0">
                                  <a:latin typeface="Cambria Math" panose="02040503050406030204" pitchFamily="18" charset="0"/>
                                </a:rPr>
                                <m:t>(</m:t>
                              </m:r>
                              <m:r>
                                <a:rPr lang="zh-CN" altLang="en-US" i="1">
                                  <a:latin typeface="Cambria Math" panose="02040503050406030204" pitchFamily="18" charset="0"/>
                                </a:rPr>
                                <m:t>𝑥</m:t>
                              </m:r>
                            </m:e>
                          </m:d>
                        </m:e>
                      </m:nary>
                    </m:oMath>
                  </m:oMathPara>
                </a14:m>
                <a:endParaRPr lang="zh-CN" altLang="en-US" dirty="0"/>
              </a:p>
            </p:txBody>
          </p:sp>
        </mc:Choice>
        <mc:Fallback xmlns="">
          <p:sp>
            <p:nvSpPr>
              <p:cNvPr id="3" name="矩形 2">
                <a:extLst>
                  <a:ext uri="{FF2B5EF4-FFF2-40B4-BE49-F238E27FC236}">
                    <a16:creationId xmlns:a16="http://schemas.microsoft.com/office/drawing/2014/main" id="{CF38FE2B-10C2-49EE-B797-5625FB560EC2}"/>
                  </a:ext>
                </a:extLst>
              </p:cNvPr>
              <p:cNvSpPr>
                <a:spLocks noRot="1" noChangeAspect="1" noMove="1" noResize="1" noEditPoints="1" noAdjustHandles="1" noChangeArrowheads="1" noChangeShapeType="1" noTextEdit="1"/>
              </p:cNvSpPr>
              <p:nvPr/>
            </p:nvSpPr>
            <p:spPr>
              <a:xfrm>
                <a:off x="3583941" y="1768813"/>
                <a:ext cx="1976118" cy="871201"/>
              </a:xfrm>
              <a:prstGeom prst="rect">
                <a:avLst/>
              </a:prstGeom>
              <a:blipFill>
                <a:blip r:embed="rId5"/>
                <a:stretch>
                  <a:fillRect/>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8CB0CFB3-2289-492D-B2C8-8F46F5CB8F1C}"/>
              </a:ext>
            </a:extLst>
          </p:cNvPr>
          <p:cNvSpPr txBox="1">
            <a:spLocks/>
          </p:cNvSpPr>
          <p:nvPr/>
        </p:nvSpPr>
        <p:spPr>
          <a:xfrm>
            <a:off x="681738" y="2491172"/>
            <a:ext cx="7953661" cy="374929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对于回归问题</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其他预测模型参数固定，进行最小二乘学习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之前学习好的预测模型参数固定，逐步进行最小二乘学习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FE06B14-8BDF-4AF5-925F-513CCF2216C2}"/>
                  </a:ext>
                </a:extLst>
              </p:cNvPr>
              <p:cNvSpPr/>
              <p:nvPr/>
            </p:nvSpPr>
            <p:spPr>
              <a:xfrm>
                <a:off x="1187823" y="3098545"/>
                <a:ext cx="22394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𝑚</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r>
                            <a:rPr lang="zh-CN" altLang="en-US" i="1">
                              <a:latin typeface="Cambria Math" panose="02040503050406030204" pitchFamily="18" charset="0"/>
                            </a:rPr>
                            <m:t>𝑏</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𝑚</m:t>
                              </m:r>
                            </m:sub>
                          </m:sSub>
                        </m:e>
                      </m:d>
                    </m:oMath>
                  </m:oMathPara>
                </a14:m>
                <a:endParaRPr lang="zh-CN" altLang="en-US" dirty="0"/>
              </a:p>
            </p:txBody>
          </p:sp>
        </mc:Choice>
        <mc:Fallback xmlns="">
          <p:sp>
            <p:nvSpPr>
              <p:cNvPr id="5" name="矩形 4">
                <a:extLst>
                  <a:ext uri="{FF2B5EF4-FFF2-40B4-BE49-F238E27FC236}">
                    <a16:creationId xmlns:a16="http://schemas.microsoft.com/office/drawing/2014/main" id="{5FE06B14-8BDF-4AF5-925F-513CCF2216C2}"/>
                  </a:ext>
                </a:extLst>
              </p:cNvPr>
              <p:cNvSpPr>
                <a:spLocks noRot="1" noChangeAspect="1" noMove="1" noResize="1" noEditPoints="1" noAdjustHandles="1" noChangeArrowheads="1" noChangeShapeType="1" noTextEdit="1"/>
              </p:cNvSpPr>
              <p:nvPr/>
            </p:nvSpPr>
            <p:spPr>
              <a:xfrm>
                <a:off x="1187823" y="3098545"/>
                <a:ext cx="2239459" cy="369332"/>
              </a:xfrm>
              <a:prstGeom prst="rect">
                <a:avLst/>
              </a:prstGeom>
              <a:blipFill>
                <a:blip r:embed="rId6"/>
                <a:stretch>
                  <a:fillRect t="-118033" r="-22071"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830F9D1-E84A-47F9-B946-1DA52A692D0E}"/>
                  </a:ext>
                </a:extLst>
              </p:cNvPr>
              <p:cNvSpPr/>
              <p:nvPr/>
            </p:nvSpPr>
            <p:spPr>
              <a:xfrm>
                <a:off x="5042344" y="2847610"/>
                <a:ext cx="2644890" cy="871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𝑀</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r>
                                <a:rPr lang="zh-CN" altLang="en-US" i="1">
                                  <a:latin typeface="Cambria Math" panose="02040503050406030204" pitchFamily="18" charset="0"/>
                                </a:rPr>
                                <m:t>𝑏</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𝑚</m:t>
                                  </m:r>
                                </m:sub>
                              </m:sSub>
                            </m:e>
                          </m:d>
                        </m:e>
                      </m:nary>
                    </m:oMath>
                  </m:oMathPara>
                </a14:m>
                <a:endParaRPr lang="zh-CN" altLang="en-US" dirty="0"/>
              </a:p>
            </p:txBody>
          </p:sp>
        </mc:Choice>
        <mc:Fallback xmlns="">
          <p:sp>
            <p:nvSpPr>
              <p:cNvPr id="7" name="矩形 6">
                <a:extLst>
                  <a:ext uri="{FF2B5EF4-FFF2-40B4-BE49-F238E27FC236}">
                    <a16:creationId xmlns:a16="http://schemas.microsoft.com/office/drawing/2014/main" id="{7830F9D1-E84A-47F9-B946-1DA52A692D0E}"/>
                  </a:ext>
                </a:extLst>
              </p:cNvPr>
              <p:cNvSpPr>
                <a:spLocks noRot="1" noChangeAspect="1" noMove="1" noResize="1" noEditPoints="1" noAdjustHandles="1" noChangeArrowheads="1" noChangeShapeType="1" noTextEdit="1"/>
              </p:cNvSpPr>
              <p:nvPr/>
            </p:nvSpPr>
            <p:spPr>
              <a:xfrm>
                <a:off x="5042344" y="2847610"/>
                <a:ext cx="2644890" cy="87120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B2AB64-44B2-4F17-A85D-7EB07D0C7542}"/>
                  </a:ext>
                </a:extLst>
              </p:cNvPr>
              <p:cNvSpPr/>
              <p:nvPr/>
            </p:nvSpPr>
            <p:spPr>
              <a:xfrm>
                <a:off x="1187823" y="4081207"/>
                <a:ext cx="6768353" cy="8847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𝑚</m:t>
                          </m:r>
                        </m:sub>
                      </m:sSub>
                      <m:r>
                        <a:rPr lang="zh-CN" altLang="en-US">
                          <a:latin typeface="Cambria Math" panose="02040503050406030204" pitchFamily="18" charset="0"/>
                        </a:rPr>
                        <m:t>}←</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𝛽</m:t>
                          </m:r>
                          <m:r>
                            <a:rPr lang="zh-CN" altLang="en-US">
                              <a:latin typeface="Cambria Math" panose="02040503050406030204" pitchFamily="18" charset="0"/>
                            </a:rPr>
                            <m:t>,</m:t>
                          </m:r>
                          <m:r>
                            <a:rPr lang="zh-CN" altLang="en-US" i="1">
                              <a:latin typeface="Cambria Math" panose="02040503050406030204" pitchFamily="18" charset="0"/>
                            </a:rPr>
                            <m:t>𝛾</m:t>
                          </m:r>
                        </m:lim>
                      </m:limLow>
                      <m:r>
                        <a:rPr lang="zh-CN" altLang="en-US">
                          <a:latin typeface="Cambria Math" panose="02040503050406030204" pitchFamily="18" charset="0"/>
                        </a:rPr>
                        <m:t>𝔼</m:t>
                      </m:r>
                      <m:sSup>
                        <m:sSupPr>
                          <m:ctrlPr>
                            <a:rPr lang="en-US" altLang="zh-CN" b="0" i="1" smtClean="0">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𝑚</m:t>
                                  </m:r>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𝑘</m:t>
                                          </m:r>
                                        </m:sub>
                                      </m:sSub>
                                      <m:r>
                                        <a:rPr lang="zh-CN" altLang="en-US" i="1">
                                          <a:latin typeface="Cambria Math" panose="02040503050406030204" pitchFamily="18" charset="0"/>
                                        </a:rPr>
                                        <m:t>𝑏</m:t>
                                      </m:r>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𝑘</m:t>
                                          </m:r>
                                        </m:sub>
                                      </m:sSub>
                                    </m:e>
                                  </m:d>
                                </m:e>
                              </m:nary>
                              <m:r>
                                <a:rPr lang="zh-CN" altLang="en-US">
                                  <a:latin typeface="Cambria Math" panose="02040503050406030204" pitchFamily="18" charset="0"/>
                                </a:rPr>
                                <m:t>−</m:t>
                              </m:r>
                              <m:r>
                                <a:rPr lang="zh-CN" altLang="en-US" i="1">
                                  <a:latin typeface="Cambria Math" panose="02040503050406030204" pitchFamily="18" charset="0"/>
                                </a:rPr>
                                <m:t>𝛽</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𝛾</m:t>
                                  </m:r>
                                </m:e>
                              </m:d>
                            </m:e>
                          </m:d>
                        </m:e>
                        <m:sup>
                          <m:r>
                            <a:rPr lang="en-US" altLang="zh-CN" b="0" i="0" smtClean="0">
                              <a:latin typeface="Cambria Math" panose="02040503050406030204" pitchFamily="18" charset="0"/>
                            </a:rPr>
                            <m:t>2</m:t>
                          </m:r>
                        </m:sup>
                      </m:sSup>
                    </m:oMath>
                  </m:oMathPara>
                </a14:m>
                <a:endParaRPr lang="zh-CN" altLang="en-US" dirty="0"/>
              </a:p>
            </p:txBody>
          </p:sp>
        </mc:Choice>
        <mc:Fallback xmlns="">
          <p:sp>
            <p:nvSpPr>
              <p:cNvPr id="9" name="矩形 8">
                <a:extLst>
                  <a:ext uri="{FF2B5EF4-FFF2-40B4-BE49-F238E27FC236}">
                    <a16:creationId xmlns:a16="http://schemas.microsoft.com/office/drawing/2014/main" id="{51B2AB64-44B2-4F17-A85D-7EB07D0C7542}"/>
                  </a:ext>
                </a:extLst>
              </p:cNvPr>
              <p:cNvSpPr>
                <a:spLocks noRot="1" noChangeAspect="1" noMove="1" noResize="1" noEditPoints="1" noAdjustHandles="1" noChangeArrowheads="1" noChangeShapeType="1" noTextEdit="1"/>
              </p:cNvSpPr>
              <p:nvPr/>
            </p:nvSpPr>
            <p:spPr>
              <a:xfrm>
                <a:off x="1187823" y="4081207"/>
                <a:ext cx="6768353" cy="8847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5694DD3-C43A-4B11-A1E2-2B609A3631C5}"/>
                  </a:ext>
                </a:extLst>
              </p:cNvPr>
              <p:cNvSpPr/>
              <p:nvPr/>
            </p:nvSpPr>
            <p:spPr>
              <a:xfrm>
                <a:off x="1456763" y="5631742"/>
                <a:ext cx="6230471" cy="4939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𝑚</m:t>
                          </m:r>
                        </m:sub>
                      </m:sSub>
                      <m:r>
                        <a:rPr lang="zh-CN" altLang="en-US">
                          <a:latin typeface="Cambria Math" panose="02040503050406030204" pitchFamily="18" charset="0"/>
                        </a:rPr>
                        <m:t>}←</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𝛽</m:t>
                          </m:r>
                          <m:r>
                            <a:rPr lang="zh-CN" altLang="en-US">
                              <a:latin typeface="Cambria Math" panose="02040503050406030204" pitchFamily="18" charset="0"/>
                            </a:rPr>
                            <m:t>,</m:t>
                          </m:r>
                          <m:r>
                            <a:rPr lang="zh-CN" altLang="en-US" i="1">
                              <a:latin typeface="Cambria Math" panose="02040503050406030204" pitchFamily="18" charset="0"/>
                            </a:rPr>
                            <m:t>𝛾</m:t>
                          </m:r>
                        </m:lim>
                      </m:limLow>
                      <m:r>
                        <a:rPr lang="zh-CN" altLang="en-US">
                          <a:latin typeface="Cambria Math" panose="02040503050406030204" pitchFamily="18" charset="0"/>
                        </a:rPr>
                        <m:t>𝔼</m:t>
                      </m:r>
                      <m:sSup>
                        <m:sSupPr>
                          <m:ctrlPr>
                            <a:rPr lang="en-US" altLang="zh-CN" b="0" i="1" smtClean="0">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𝑚</m:t>
                                  </m:r>
                                  <m:r>
                                    <a:rPr lang="zh-CN" altLang="en-US">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a:latin typeface="Cambria Math" panose="02040503050406030204" pitchFamily="18" charset="0"/>
                                </a:rPr>
                                <m:t>−</m:t>
                              </m:r>
                              <m:r>
                                <a:rPr lang="zh-CN" altLang="en-US" i="1">
                                  <a:latin typeface="Cambria Math" panose="02040503050406030204" pitchFamily="18" charset="0"/>
                                </a:rPr>
                                <m:t>𝛽</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𝛾</m:t>
                                  </m:r>
                                </m:e>
                              </m:d>
                            </m:e>
                          </m:d>
                        </m:e>
                        <m:sup>
                          <m:r>
                            <a:rPr lang="en-US" altLang="zh-CN" b="0" i="1" smtClean="0">
                              <a:latin typeface="Cambria Math" panose="02040503050406030204" pitchFamily="18" charset="0"/>
                            </a:rPr>
                            <m:t>2</m:t>
                          </m:r>
                        </m:sup>
                      </m:sSup>
                    </m:oMath>
                  </m:oMathPara>
                </a14:m>
                <a:endParaRPr lang="zh-CN" altLang="en-US" dirty="0"/>
              </a:p>
            </p:txBody>
          </p:sp>
        </mc:Choice>
        <mc:Fallback xmlns="">
          <p:sp>
            <p:nvSpPr>
              <p:cNvPr id="10" name="矩形 9">
                <a:extLst>
                  <a:ext uri="{FF2B5EF4-FFF2-40B4-BE49-F238E27FC236}">
                    <a16:creationId xmlns:a16="http://schemas.microsoft.com/office/drawing/2014/main" id="{D5694DD3-C43A-4B11-A1E2-2B609A3631C5}"/>
                  </a:ext>
                </a:extLst>
              </p:cNvPr>
              <p:cNvSpPr>
                <a:spLocks noRot="1" noChangeAspect="1" noMove="1" noResize="1" noEditPoints="1" noAdjustHandles="1" noChangeArrowheads="1" noChangeShapeType="1" noTextEdit="1"/>
              </p:cNvSpPr>
              <p:nvPr/>
            </p:nvSpPr>
            <p:spPr>
              <a:xfrm>
                <a:off x="1456763" y="5631742"/>
                <a:ext cx="6230471" cy="493981"/>
              </a:xfrm>
              <a:prstGeom prst="rect">
                <a:avLst/>
              </a:prstGeom>
              <a:blipFill>
                <a:blip r:embed="rId9"/>
                <a:stretch>
                  <a:fillRect b="-74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3716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加性回归模型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14</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3"/>
                <a:ext cx="7953661" cy="542613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其他预测模型参数固定，进行最小二乘学习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𝑚</m:t>
                          </m:r>
                        </m:sub>
                      </m:sSub>
                      <m:r>
                        <a:rPr lang="zh-CN" altLang="en-US">
                          <a:latin typeface="Cambria Math" panose="02040503050406030204" pitchFamily="18" charset="0"/>
                        </a:rPr>
                        <m:t>}←</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𝛽</m:t>
                          </m:r>
                          <m:r>
                            <a:rPr lang="zh-CN" altLang="en-US">
                              <a:latin typeface="Cambria Math" panose="02040503050406030204" pitchFamily="18" charset="0"/>
                            </a:rPr>
                            <m:t>,</m:t>
                          </m:r>
                          <m:r>
                            <a:rPr lang="zh-CN" altLang="en-US" i="1">
                              <a:latin typeface="Cambria Math" panose="02040503050406030204" pitchFamily="18" charset="0"/>
                            </a:rPr>
                            <m:t>𝛾</m:t>
                          </m:r>
                        </m:lim>
                      </m:limLow>
                      <m:r>
                        <a:rPr lang="zh-CN" altLang="en-US">
                          <a:latin typeface="Cambria Math" panose="02040503050406030204" pitchFamily="18" charset="0"/>
                        </a:rPr>
                        <m:t>𝔼</m:t>
                      </m:r>
                      <m:sSup>
                        <m:sSupPr>
                          <m:ctrlPr>
                            <a:rPr lang="en-US" altLang="zh-CN"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𝑚</m:t>
                                  </m:r>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𝑘</m:t>
                                          </m:r>
                                        </m:sub>
                                      </m:sSub>
                                      <m:r>
                                        <a:rPr lang="zh-CN" altLang="en-US" i="1">
                                          <a:latin typeface="Cambria Math" panose="02040503050406030204" pitchFamily="18" charset="0"/>
                                        </a:rPr>
                                        <m:t>𝑏</m:t>
                                      </m:r>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𝑘</m:t>
                                          </m:r>
                                        </m:sub>
                                      </m:sSub>
                                    </m:e>
                                  </m:d>
                                </m:e>
                              </m:nary>
                              <m:r>
                                <a:rPr lang="zh-CN" altLang="en-US">
                                  <a:latin typeface="Cambria Math" panose="02040503050406030204" pitchFamily="18" charset="0"/>
                                </a:rPr>
                                <m:t>−</m:t>
                              </m:r>
                              <m:r>
                                <a:rPr lang="zh-CN" altLang="en-US" i="1">
                                  <a:latin typeface="Cambria Math" panose="02040503050406030204" pitchFamily="18" charset="0"/>
                                </a:rPr>
                                <m:t>𝛽</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𝛾</m:t>
                                  </m:r>
                                </m:e>
                              </m:d>
                            </m:e>
                          </m:d>
                        </m:e>
                        <m:sup>
                          <m:r>
                            <a:rPr lang="en-US" altLang="zh-CN">
                              <a:latin typeface="Cambria Math" panose="02040503050406030204" pitchFamily="18" charset="0"/>
                            </a:rPr>
                            <m:t>2</m:t>
                          </m:r>
                        </m:sup>
                      </m:sSup>
                    </m:oMath>
                  </m:oMathPara>
                </a14:m>
                <a:endParaRPr lang="zh-CN" altLang="en-US" dirty="0"/>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本质上讲，这种加性学习相当于把原始值修改如下：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buNone/>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𝑚</m:t>
                          </m:r>
                        </m:sub>
                      </m:sSub>
                      <m:r>
                        <a:rPr lang="zh-CN" altLang="en-US">
                          <a:latin typeface="Cambria Math" panose="02040503050406030204" pitchFamily="18" charset="0"/>
                        </a:rPr>
                        <m:t>←</m:t>
                      </m:r>
                      <m:r>
                        <a:rPr lang="zh-CN" altLang="en-US" i="1">
                          <a:latin typeface="Cambria Math" panose="02040503050406030204" pitchFamily="18" charset="0"/>
                        </a:rPr>
                        <m:t>𝑦</m:t>
                      </m:r>
                      <m:r>
                        <a:rPr lang="zh-CN" altLang="en-US">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𝑚</m:t>
                          </m:r>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r>
                                <a:rPr lang="zh-CN" altLang="en-US">
                                  <a:latin typeface="Cambria Math" panose="02040503050406030204" pitchFamily="18" charset="0"/>
                                </a:rPr>
                                <m:t>(</m:t>
                              </m:r>
                              <m:r>
                                <a:rPr lang="zh-CN" altLang="en-US" i="1">
                                  <a:latin typeface="Cambria Math" panose="02040503050406030204" pitchFamily="18" charset="0"/>
                                </a:rPr>
                                <m:t>𝑥</m:t>
                              </m:r>
                            </m:e>
                          </m:d>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之前学习好的预测模型参数固定，逐步进行最小二乘学习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𝑚</m:t>
                          </m:r>
                        </m:sub>
                      </m:sSub>
                      <m:r>
                        <a:rPr lang="zh-CN" altLang="en-US">
                          <a:latin typeface="Cambria Math" panose="02040503050406030204" pitchFamily="18" charset="0"/>
                        </a:rPr>
                        <m:t>}←</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𝛽</m:t>
                          </m:r>
                          <m:r>
                            <a:rPr lang="zh-CN" altLang="en-US">
                              <a:latin typeface="Cambria Math" panose="02040503050406030204" pitchFamily="18" charset="0"/>
                            </a:rPr>
                            <m:t>,</m:t>
                          </m:r>
                          <m:r>
                            <a:rPr lang="zh-CN" altLang="en-US" i="1">
                              <a:latin typeface="Cambria Math" panose="02040503050406030204" pitchFamily="18" charset="0"/>
                            </a:rPr>
                            <m:t>𝛾</m:t>
                          </m:r>
                        </m:lim>
                      </m:limLow>
                      <m:r>
                        <a:rPr lang="zh-CN" altLang="en-US">
                          <a:latin typeface="Cambria Math" panose="02040503050406030204" pitchFamily="18" charset="0"/>
                        </a:rPr>
                        <m:t>𝔼</m:t>
                      </m:r>
                      <m:sSup>
                        <m:sSupPr>
                          <m:ctrlPr>
                            <a:rPr lang="en-US" altLang="zh-CN"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𝑚</m:t>
                                  </m:r>
                                  <m:r>
                                    <a:rPr lang="zh-CN" altLang="en-US">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a:latin typeface="Cambria Math" panose="02040503050406030204" pitchFamily="18" charset="0"/>
                                </a:rPr>
                                <m:t>−</m:t>
                              </m:r>
                              <m:r>
                                <a:rPr lang="zh-CN" altLang="en-US" i="1">
                                  <a:latin typeface="Cambria Math" panose="02040503050406030204" pitchFamily="18" charset="0"/>
                                </a:rPr>
                                <m:t>𝛽</m:t>
                              </m:r>
                              <m:r>
                                <a:rPr lang="zh-CN" altLang="en-US" i="1">
                                  <a:latin typeface="Cambria Math" panose="02040503050406030204" pitchFamily="18" charset="0"/>
                                </a:rPr>
                                <m:t>𝑏</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𝛾</m:t>
                                  </m:r>
                                </m:e>
                              </m:d>
                            </m:e>
                          </m:d>
                        </m:e>
                        <m:sup>
                          <m:r>
                            <a:rPr lang="en-US" altLang="zh-CN" i="1">
                              <a:latin typeface="Cambria Math" panose="02040503050406030204" pitchFamily="18" charset="0"/>
                            </a:rPr>
                            <m:t>2</m:t>
                          </m:r>
                        </m:sup>
                      </m:sSup>
                    </m:oMath>
                  </m:oMathPara>
                </a14:m>
                <a:endParaRPr lang="en-US" altLang="zh-CN" dirty="0"/>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本质上讲，这种加性学习相当于把原始值修改如下：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𝑚</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𝑚</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zh-CN" altLang="zh-CN" dirty="0"/>
              </a:p>
              <a:p>
                <a:pPr lvl="1">
                  <a:lnSpc>
                    <a:spcPct val="150000"/>
                  </a:lnSpc>
                </a:pPr>
                <a:endParaRPr lang="zh-CN" altLang="en-US" dirty="0"/>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3"/>
                <a:ext cx="7953661" cy="5426136"/>
              </a:xfrm>
              <a:prstGeom prst="rect">
                <a:avLst/>
              </a:prstGeom>
              <a:blipFill>
                <a:blip r:embed="rId5"/>
                <a:stretch>
                  <a:fillRect l="-460" t="-6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0872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加性分类模型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15</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3"/>
                <a:ext cx="7953661" cy="540372"/>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对二元分类    </a:t>
                </a:r>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𝑦</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={1,−1}</m:t>
                    </m:r>
                  </m:oMath>
                </a14:m>
                <a:endParaRPr lang="zh-CN" altLang="en-US" dirty="0">
                  <a:latin typeface="Cambria Math" panose="02040503050406030204" pitchFamily="18" charset="0"/>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3"/>
                <a:ext cx="7953661" cy="540372"/>
              </a:xfrm>
              <a:prstGeom prst="rect">
                <a:avLst/>
              </a:prstGeom>
              <a:blipFill>
                <a:blip r:embed="rId5"/>
                <a:stretch>
                  <a:fillRect l="-460" b="-101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89FB870-235E-48FE-94B5-31F6D3A37F59}"/>
                  </a:ext>
                </a:extLst>
              </p:cNvPr>
              <p:cNvSpPr/>
              <p:nvPr/>
            </p:nvSpPr>
            <p:spPr>
              <a:xfrm>
                <a:off x="3730519" y="1991750"/>
                <a:ext cx="2171748" cy="9577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𝐹</m:t>
                      </m:r>
                      <m:r>
                        <a:rPr lang="zh-CN" altLang="en-US" sz="2000" i="0">
                          <a:latin typeface="Cambria Math" panose="02040503050406030204" pitchFamily="18" charset="0"/>
                        </a:rPr>
                        <m:t>(</m:t>
                      </m:r>
                      <m:r>
                        <a:rPr lang="zh-CN" altLang="en-US" sz="2000" i="1">
                          <a:latin typeface="Cambria Math" panose="02040503050406030204" pitchFamily="18" charset="0"/>
                        </a:rPr>
                        <m:t>𝑥</m:t>
                      </m:r>
                      <m:r>
                        <a:rPr lang="zh-CN" altLang="en-US" sz="2000" i="0">
                          <a:latin typeface="Cambria Math" panose="02040503050406030204" pitchFamily="18" charset="0"/>
                        </a:rPr>
                        <m:t>)=</m:t>
                      </m:r>
                      <m:nary>
                        <m:naryPr>
                          <m:chr m:val="∑"/>
                          <m:limLoc m:val="undOvr"/>
                          <m:grow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𝑚</m:t>
                          </m:r>
                          <m:r>
                            <a:rPr lang="zh-CN" altLang="en-US" sz="2000" i="0">
                              <a:latin typeface="Cambria Math" panose="02040503050406030204" pitchFamily="18" charset="0"/>
                            </a:rPr>
                            <m:t>=1</m:t>
                          </m:r>
                        </m:sub>
                        <m:sup>
                          <m:r>
                            <a:rPr lang="zh-CN" altLang="en-US" sz="2000" i="1">
                              <a:latin typeface="Cambria Math" panose="02040503050406030204" pitchFamily="18" charset="0"/>
                            </a:rPr>
                            <m:t>𝑀</m:t>
                          </m:r>
                        </m:sup>
                        <m:e>
                          <m:d>
                            <m:dPr>
                              <m:beg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𝑚</m:t>
                                  </m:r>
                                </m:sub>
                              </m:sSub>
                              <m:r>
                                <a:rPr lang="zh-CN" altLang="en-US" sz="2000" i="0">
                                  <a:latin typeface="Cambria Math" panose="02040503050406030204" pitchFamily="18" charset="0"/>
                                </a:rPr>
                                <m:t>(</m:t>
                              </m:r>
                              <m:r>
                                <a:rPr lang="zh-CN" altLang="en-US" sz="2000" i="1">
                                  <a:latin typeface="Cambria Math" panose="02040503050406030204" pitchFamily="18" charset="0"/>
                                </a:rPr>
                                <m:t>𝑥</m:t>
                              </m:r>
                            </m:e>
                          </m:d>
                        </m:e>
                      </m:nary>
                    </m:oMath>
                  </m:oMathPara>
                </a14:m>
                <a:endParaRPr lang="zh-CN" altLang="en-US" sz="2000" dirty="0"/>
              </a:p>
            </p:txBody>
          </p:sp>
        </mc:Choice>
        <mc:Fallback xmlns="">
          <p:sp>
            <p:nvSpPr>
              <p:cNvPr id="3" name="矩形 2">
                <a:extLst>
                  <a:ext uri="{FF2B5EF4-FFF2-40B4-BE49-F238E27FC236}">
                    <a16:creationId xmlns:a16="http://schemas.microsoft.com/office/drawing/2014/main" id="{789FB870-235E-48FE-94B5-31F6D3A37F59}"/>
                  </a:ext>
                </a:extLst>
              </p:cNvPr>
              <p:cNvSpPr>
                <a:spLocks noRot="1" noChangeAspect="1" noMove="1" noResize="1" noEditPoints="1" noAdjustHandles="1" noChangeArrowheads="1" noChangeShapeType="1" noTextEdit="1"/>
              </p:cNvSpPr>
              <p:nvPr/>
            </p:nvSpPr>
            <p:spPr>
              <a:xfrm>
                <a:off x="3730519" y="1991750"/>
                <a:ext cx="2171748" cy="95776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F9E54E8-AE58-484E-8A91-C325DA07B910}"/>
                  </a:ext>
                </a:extLst>
              </p:cNvPr>
              <p:cNvSpPr/>
              <p:nvPr/>
            </p:nvSpPr>
            <p:spPr>
              <a:xfrm>
                <a:off x="3110798" y="2986230"/>
                <a:ext cx="3411190" cy="7442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𝑃</m:t>
                      </m:r>
                      <m:r>
                        <a:rPr lang="zh-CN" altLang="en-US" sz="2000" i="0">
                          <a:latin typeface="Cambria Math" panose="02040503050406030204" pitchFamily="18" charset="0"/>
                        </a:rPr>
                        <m:t>(</m:t>
                      </m:r>
                      <m:r>
                        <a:rPr lang="zh-CN" altLang="en-US" sz="2000" i="1">
                          <a:latin typeface="Cambria Math" panose="02040503050406030204" pitchFamily="18" charset="0"/>
                        </a:rPr>
                        <m:t>𝑦</m:t>
                      </m:r>
                      <m:r>
                        <a:rPr lang="zh-CN" altLang="en-US" sz="2000" i="0">
                          <a:latin typeface="Cambria Math" panose="02040503050406030204" pitchFamily="18" charset="0"/>
                        </a:rPr>
                        <m:t>=1|</m:t>
                      </m:r>
                      <m:r>
                        <a:rPr lang="zh-CN" altLang="en-US" sz="2000" i="1">
                          <a:latin typeface="Cambria Math" panose="02040503050406030204" pitchFamily="18" charset="0"/>
                        </a:rPr>
                        <m:t>𝑥</m:t>
                      </m:r>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𝑒𝑥𝑝</m:t>
                              </m:r>
                              <m:r>
                                <a:rPr lang="zh-CN" altLang="en-US" sz="2000" i="0">
                                  <a:latin typeface="Cambria Math" panose="02040503050406030204" pitchFamily="18" charset="0"/>
                                </a:rPr>
                                <m:t>(</m:t>
                              </m:r>
                              <m:r>
                                <a:rPr lang="zh-CN" altLang="en-US" sz="2000" i="1">
                                  <a:latin typeface="Cambria Math" panose="02040503050406030204" pitchFamily="18" charset="0"/>
                                </a:rPr>
                                <m:t>𝐹</m:t>
                              </m:r>
                              <m:r>
                                <a:rPr lang="zh-CN" altLang="en-US" sz="2000" i="0">
                                  <a:latin typeface="Cambria Math" panose="02040503050406030204" pitchFamily="18" charset="0"/>
                                </a:rPr>
                                <m:t>(</m:t>
                              </m:r>
                              <m:r>
                                <a:rPr lang="zh-CN" altLang="en-US" sz="2000" i="1">
                                  <a:latin typeface="Cambria Math" panose="02040503050406030204" pitchFamily="18" charset="0"/>
                                </a:rPr>
                                <m:t>𝑥</m:t>
                              </m:r>
                              <m:r>
                                <a:rPr lang="zh-CN" altLang="en-US" sz="2000" i="0">
                                  <a:latin typeface="Cambria Math" panose="02040503050406030204" pitchFamily="18" charset="0"/>
                                </a:rPr>
                                <m:t>)</m:t>
                              </m:r>
                            </m:e>
                          </m:d>
                        </m:num>
                        <m:den>
                          <m:d>
                            <m:dPr>
                              <m:begChr m:val=""/>
                              <m:ctrlPr>
                                <a:rPr lang="zh-CN" altLang="en-US" sz="2000" i="1">
                                  <a:latin typeface="Cambria Math" panose="02040503050406030204" pitchFamily="18" charset="0"/>
                                </a:rPr>
                              </m:ctrlPr>
                            </m:dPr>
                            <m:e>
                              <m:r>
                                <a:rPr lang="zh-CN" altLang="en-US" sz="2000" i="0">
                                  <a:latin typeface="Cambria Math" panose="02040503050406030204" pitchFamily="18" charset="0"/>
                                </a:rPr>
                                <m:t>1+</m:t>
                              </m:r>
                              <m:r>
                                <a:rPr lang="zh-CN" altLang="en-US" sz="2000" i="1">
                                  <a:latin typeface="Cambria Math" panose="02040503050406030204" pitchFamily="18" charset="0"/>
                                </a:rPr>
                                <m:t>𝑒𝑥𝑝</m:t>
                              </m:r>
                              <m:r>
                                <a:rPr lang="zh-CN" altLang="en-US" sz="2000" i="0">
                                  <a:latin typeface="Cambria Math" panose="02040503050406030204" pitchFamily="18" charset="0"/>
                                </a:rPr>
                                <m:t>(</m:t>
                              </m:r>
                              <m:r>
                                <a:rPr lang="zh-CN" altLang="en-US" sz="2000" i="1">
                                  <a:latin typeface="Cambria Math" panose="02040503050406030204" pitchFamily="18" charset="0"/>
                                </a:rPr>
                                <m:t>𝐹</m:t>
                              </m:r>
                              <m:r>
                                <a:rPr lang="zh-CN" altLang="en-US" sz="2000" i="0">
                                  <a:latin typeface="Cambria Math" panose="02040503050406030204" pitchFamily="18" charset="0"/>
                                </a:rPr>
                                <m:t>(</m:t>
                              </m:r>
                              <m:r>
                                <a:rPr lang="zh-CN" altLang="en-US" sz="2000" i="1">
                                  <a:latin typeface="Cambria Math" panose="02040503050406030204" pitchFamily="18" charset="0"/>
                                </a:rPr>
                                <m:t>𝑥</m:t>
                              </m:r>
                              <m:r>
                                <a:rPr lang="zh-CN" altLang="en-US" sz="2000" i="0">
                                  <a:latin typeface="Cambria Math" panose="02040503050406030204" pitchFamily="18" charset="0"/>
                                </a:rPr>
                                <m:t>)</m:t>
                              </m:r>
                            </m:e>
                          </m:d>
                        </m:den>
                      </m:f>
                    </m:oMath>
                  </m:oMathPara>
                </a14:m>
                <a:endParaRPr lang="zh-CN" altLang="en-US" sz="2000" dirty="0"/>
              </a:p>
            </p:txBody>
          </p:sp>
        </mc:Choice>
        <mc:Fallback xmlns="">
          <p:sp>
            <p:nvSpPr>
              <p:cNvPr id="5" name="矩形 4">
                <a:extLst>
                  <a:ext uri="{FF2B5EF4-FFF2-40B4-BE49-F238E27FC236}">
                    <a16:creationId xmlns:a16="http://schemas.microsoft.com/office/drawing/2014/main" id="{1F9E54E8-AE58-484E-8A91-C325DA07B910}"/>
                  </a:ext>
                </a:extLst>
              </p:cNvPr>
              <p:cNvSpPr>
                <a:spLocks noRot="1" noChangeAspect="1" noMove="1" noResize="1" noEditPoints="1" noAdjustHandles="1" noChangeArrowheads="1" noChangeShapeType="1" noTextEdit="1"/>
              </p:cNvSpPr>
              <p:nvPr/>
            </p:nvSpPr>
            <p:spPr>
              <a:xfrm>
                <a:off x="3110798" y="2986230"/>
                <a:ext cx="3411190" cy="7442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3393F0E-56AA-48DE-AA64-79AAA5EDBDF7}"/>
                  </a:ext>
                </a:extLst>
              </p:cNvPr>
              <p:cNvSpPr/>
              <p:nvPr/>
            </p:nvSpPr>
            <p:spPr>
              <a:xfrm>
                <a:off x="3014617" y="3772556"/>
                <a:ext cx="3603551" cy="725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𝑃</m:t>
                      </m:r>
                      <m:r>
                        <a:rPr lang="zh-CN" altLang="en-US" sz="2000" i="0">
                          <a:latin typeface="Cambria Math" panose="02040503050406030204" pitchFamily="18" charset="0"/>
                        </a:rPr>
                        <m:t>(</m:t>
                      </m:r>
                      <m:r>
                        <a:rPr lang="zh-CN" altLang="en-US" sz="2000" i="1">
                          <a:latin typeface="Cambria Math" panose="02040503050406030204" pitchFamily="18" charset="0"/>
                        </a:rPr>
                        <m:t>𝑦</m:t>
                      </m:r>
                      <m:r>
                        <a:rPr lang="zh-CN" altLang="en-US" sz="2000" i="0">
                          <a:latin typeface="Cambria Math" panose="02040503050406030204" pitchFamily="18" charset="0"/>
                        </a:rPr>
                        <m:t>=</m:t>
                      </m:r>
                      <m:r>
                        <a:rPr lang="en-US" altLang="zh-CN" sz="2000" b="0" i="0" smtClean="0">
                          <a:latin typeface="Cambria Math" panose="02040503050406030204" pitchFamily="18" charset="0"/>
                        </a:rPr>
                        <m:t>−1</m:t>
                      </m:r>
                      <m:r>
                        <a:rPr lang="zh-CN" altLang="en-US" sz="2000" i="0">
                          <a:latin typeface="Cambria Math" panose="02040503050406030204" pitchFamily="18" charset="0"/>
                        </a:rPr>
                        <m:t>|</m:t>
                      </m:r>
                      <m:r>
                        <a:rPr lang="zh-CN" altLang="en-US" sz="2000" i="1">
                          <a:latin typeface="Cambria Math" panose="02040503050406030204" pitchFamily="18" charset="0"/>
                        </a:rPr>
                        <m:t>𝑥</m:t>
                      </m:r>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en-US" altLang="zh-CN" sz="2000" b="0" i="1" smtClean="0">
                              <a:latin typeface="Cambria Math" panose="02040503050406030204" pitchFamily="18" charset="0"/>
                            </a:rPr>
                            <m:t>1</m:t>
                          </m:r>
                        </m:num>
                        <m:den>
                          <m:d>
                            <m:dPr>
                              <m:begChr m:val=""/>
                              <m:ctrlPr>
                                <a:rPr lang="zh-CN" altLang="en-US" sz="2000" i="1">
                                  <a:latin typeface="Cambria Math" panose="02040503050406030204" pitchFamily="18" charset="0"/>
                                </a:rPr>
                              </m:ctrlPr>
                            </m:dPr>
                            <m:e>
                              <m:r>
                                <a:rPr lang="zh-CN" altLang="en-US" sz="2000" i="0">
                                  <a:latin typeface="Cambria Math" panose="02040503050406030204" pitchFamily="18" charset="0"/>
                                </a:rPr>
                                <m:t>1+</m:t>
                              </m:r>
                              <m:r>
                                <a:rPr lang="zh-CN" altLang="en-US" sz="2000" i="1">
                                  <a:latin typeface="Cambria Math" panose="02040503050406030204" pitchFamily="18" charset="0"/>
                                </a:rPr>
                                <m:t>𝑒𝑥𝑝</m:t>
                              </m:r>
                              <m:r>
                                <a:rPr lang="zh-CN" altLang="en-US" sz="2000" i="0">
                                  <a:latin typeface="Cambria Math" panose="02040503050406030204" pitchFamily="18" charset="0"/>
                                </a:rPr>
                                <m:t>(</m:t>
                              </m:r>
                              <m:r>
                                <a:rPr lang="zh-CN" altLang="en-US" sz="2000" i="1">
                                  <a:latin typeface="Cambria Math" panose="02040503050406030204" pitchFamily="18" charset="0"/>
                                </a:rPr>
                                <m:t>𝐹</m:t>
                              </m:r>
                              <m:r>
                                <a:rPr lang="zh-CN" altLang="en-US" sz="2000" i="0">
                                  <a:latin typeface="Cambria Math" panose="02040503050406030204" pitchFamily="18" charset="0"/>
                                </a:rPr>
                                <m:t>(</m:t>
                              </m:r>
                              <m:r>
                                <a:rPr lang="zh-CN" altLang="en-US" sz="2000" i="1">
                                  <a:latin typeface="Cambria Math" panose="02040503050406030204" pitchFamily="18" charset="0"/>
                                </a:rPr>
                                <m:t>𝑥</m:t>
                              </m:r>
                              <m:r>
                                <a:rPr lang="zh-CN" altLang="en-US" sz="2000" i="0">
                                  <a:latin typeface="Cambria Math" panose="02040503050406030204" pitchFamily="18" charset="0"/>
                                </a:rPr>
                                <m:t>)</m:t>
                              </m:r>
                            </m:e>
                          </m:d>
                        </m:den>
                      </m:f>
                    </m:oMath>
                  </m:oMathPara>
                </a14:m>
                <a:endParaRPr lang="zh-CN" altLang="en-US" sz="2000" dirty="0"/>
              </a:p>
            </p:txBody>
          </p:sp>
        </mc:Choice>
        <mc:Fallback xmlns="">
          <p:sp>
            <p:nvSpPr>
              <p:cNvPr id="8" name="矩形 7">
                <a:extLst>
                  <a:ext uri="{FF2B5EF4-FFF2-40B4-BE49-F238E27FC236}">
                    <a16:creationId xmlns:a16="http://schemas.microsoft.com/office/drawing/2014/main" id="{D3393F0E-56AA-48DE-AA64-79AAA5EDBDF7}"/>
                  </a:ext>
                </a:extLst>
              </p:cNvPr>
              <p:cNvSpPr>
                <a:spLocks noRot="1" noChangeAspect="1" noMove="1" noResize="1" noEditPoints="1" noAdjustHandles="1" noChangeArrowheads="1" noChangeShapeType="1" noTextEdit="1"/>
              </p:cNvSpPr>
              <p:nvPr/>
            </p:nvSpPr>
            <p:spPr>
              <a:xfrm>
                <a:off x="3014617" y="3772556"/>
                <a:ext cx="3603551" cy="725135"/>
              </a:xfrm>
              <a:prstGeom prst="rect">
                <a:avLst/>
              </a:prstGeom>
              <a:blipFill>
                <a:blip r:embed="rId8"/>
                <a:stretch>
                  <a:fillRect/>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A2ECA793-54B7-464B-BB95-01B940E3115C}"/>
              </a:ext>
            </a:extLst>
          </p:cNvPr>
          <p:cNvSpPr txBox="1">
            <a:spLocks/>
          </p:cNvSpPr>
          <p:nvPr/>
        </p:nvSpPr>
        <p:spPr>
          <a:xfrm>
            <a:off x="681738" y="4539774"/>
            <a:ext cx="7953661" cy="54037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进行对数变换</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24CE5A3-FAD0-45D0-9206-2F291DECB22D}"/>
                  </a:ext>
                </a:extLst>
              </p:cNvPr>
              <p:cNvSpPr/>
              <p:nvPr/>
            </p:nvSpPr>
            <p:spPr>
              <a:xfrm>
                <a:off x="3423498" y="5122229"/>
                <a:ext cx="2785787" cy="590739"/>
              </a:xfrm>
              <a:prstGeom prst="rect">
                <a:avLst/>
              </a:prstGeom>
            </p:spPr>
            <p:txBody>
              <a:bodyPr wrap="square">
                <a:spAutoFit/>
              </a:bodyPr>
              <a:lstStyle/>
              <a:p>
                <a14:m>
                  <m:oMath xmlns:m="http://schemas.openxmlformats.org/officeDocument/2006/math">
                    <m:r>
                      <m:rPr>
                        <m:sty m:val="p"/>
                      </m:rPr>
                      <a:rPr lang="en-US" altLang="zh-CN" sz="2000" i="1">
                        <a:latin typeface="Cambria Math" panose="02040503050406030204" pitchFamily="18" charset="0"/>
                      </a:rPr>
                      <m:t>log</m:t>
                    </m:r>
                    <m:f>
                      <m:fPr>
                        <m:ctrlPr>
                          <a:rPr lang="zh-CN" altLang="en-US" sz="2000" i="1">
                            <a:latin typeface="Cambria Math" panose="02040503050406030204" pitchFamily="18" charset="0"/>
                          </a:rPr>
                        </m:ctrlPr>
                      </m:fPr>
                      <m:num>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𝑃</m:t>
                            </m:r>
                            <m:r>
                              <a:rPr lang="zh-CN" altLang="en-US" sz="2000">
                                <a:latin typeface="Cambria Math" panose="02040503050406030204" pitchFamily="18" charset="0"/>
                              </a:rPr>
                              <m:t>(</m:t>
                            </m:r>
                            <m:r>
                              <a:rPr lang="zh-CN" altLang="en-US" sz="2000" i="1">
                                <a:latin typeface="Cambria Math" panose="02040503050406030204" pitchFamily="18" charset="0"/>
                              </a:rPr>
                              <m:t>𝑦</m:t>
                            </m:r>
                            <m:r>
                              <a:rPr lang="zh-CN" altLang="en-US" sz="2000">
                                <a:latin typeface="Cambria Math" panose="02040503050406030204" pitchFamily="18" charset="0"/>
                              </a:rPr>
                              <m:t>=1|</m:t>
                            </m:r>
                            <m:r>
                              <a:rPr lang="zh-CN" altLang="en-US" sz="2000" i="1">
                                <a:latin typeface="Cambria Math" panose="02040503050406030204" pitchFamily="18" charset="0"/>
                              </a:rPr>
                              <m:t>𝑥</m:t>
                            </m:r>
                          </m:e>
                        </m:d>
                      </m:num>
                      <m:den>
                        <m:d>
                          <m:dPr>
                            <m:begChr m:val=""/>
                            <m:ctrlPr>
                              <a:rPr lang="zh-CN" altLang="en-US" sz="2000" i="1">
                                <a:latin typeface="Cambria Math" panose="02040503050406030204" pitchFamily="18" charset="0"/>
                              </a:rPr>
                            </m:ctrlPr>
                          </m:dPr>
                          <m:e>
                            <m:r>
                              <a:rPr lang="zh-CN" altLang="en-US" sz="2000">
                                <a:latin typeface="Cambria Math" panose="02040503050406030204" pitchFamily="18" charset="0"/>
                              </a:rPr>
                              <m:t>1−</m:t>
                            </m:r>
                            <m:r>
                              <a:rPr lang="zh-CN" altLang="en-US" sz="2000" i="1">
                                <a:latin typeface="Cambria Math" panose="02040503050406030204" pitchFamily="18" charset="0"/>
                              </a:rPr>
                              <m:t>𝑃</m:t>
                            </m:r>
                            <m:r>
                              <a:rPr lang="zh-CN" altLang="en-US" sz="2000">
                                <a:latin typeface="Cambria Math" panose="02040503050406030204" pitchFamily="18" charset="0"/>
                              </a:rPr>
                              <m:t>(</m:t>
                            </m:r>
                            <m:r>
                              <a:rPr lang="zh-CN" altLang="en-US" sz="2000" i="1">
                                <a:latin typeface="Cambria Math" panose="02040503050406030204" pitchFamily="18" charset="0"/>
                              </a:rPr>
                              <m:t>𝑦</m:t>
                            </m:r>
                            <m:r>
                              <a:rPr lang="zh-CN" altLang="en-US" sz="2000">
                                <a:latin typeface="Cambria Math" panose="02040503050406030204" pitchFamily="18" charset="0"/>
                              </a:rPr>
                              <m:t>=1|</m:t>
                            </m:r>
                            <m:r>
                              <a:rPr lang="zh-CN" altLang="en-US" sz="2000" i="1">
                                <a:latin typeface="Cambria Math" panose="02040503050406030204" pitchFamily="18" charset="0"/>
                              </a:rPr>
                              <m:t>𝑥</m:t>
                            </m:r>
                          </m:e>
                        </m:d>
                      </m:den>
                    </m:f>
                    <m:r>
                      <a:rPr lang="zh-CN" altLang="en-US" sz="2000">
                        <a:latin typeface="Cambria Math" panose="02040503050406030204" pitchFamily="18" charset="0"/>
                      </a:rPr>
                      <m:t>=</m:t>
                    </m:r>
                    <m:r>
                      <a:rPr lang="zh-CN" altLang="en-US" sz="2000" i="1">
                        <a:latin typeface="Cambria Math" panose="02040503050406030204" pitchFamily="18" charset="0"/>
                      </a:rPr>
                      <m:t>𝐹</m:t>
                    </m:r>
                    <m:r>
                      <a:rPr lang="zh-CN" altLang="en-US" sz="2000">
                        <a:latin typeface="Cambria Math" panose="02040503050406030204" pitchFamily="18" charset="0"/>
                      </a:rPr>
                      <m:t>(</m:t>
                    </m:r>
                    <m:r>
                      <a:rPr lang="zh-CN" altLang="en-US" sz="2000" i="1">
                        <a:latin typeface="Cambria Math" panose="02040503050406030204" pitchFamily="18" charset="0"/>
                      </a:rPr>
                      <m:t>𝑥</m:t>
                    </m:r>
                  </m:oMath>
                </a14:m>
                <a:r>
                  <a:rPr lang="en-US" altLang="zh-CN" sz="2000" dirty="0">
                    <a:latin typeface="Cambria Math" panose="02040503050406030204" pitchFamily="18" charset="0"/>
                    <a:ea typeface="Cambria Math" panose="02040503050406030204" pitchFamily="18" charset="0"/>
                  </a:rPr>
                  <a:t>)</a:t>
                </a:r>
                <a:endParaRPr lang="zh-CN" altLang="en-US" sz="2000" dirty="0">
                  <a:latin typeface="Cambria Math" panose="02040503050406030204" pitchFamily="18" charset="0"/>
                </a:endParaRPr>
              </a:p>
            </p:txBody>
          </p:sp>
        </mc:Choice>
        <mc:Fallback xmlns="">
          <p:sp>
            <p:nvSpPr>
              <p:cNvPr id="7" name="矩形 6">
                <a:extLst>
                  <a:ext uri="{FF2B5EF4-FFF2-40B4-BE49-F238E27FC236}">
                    <a16:creationId xmlns:a16="http://schemas.microsoft.com/office/drawing/2014/main" id="{A24CE5A3-FAD0-45D0-9206-2F291DECB22D}"/>
                  </a:ext>
                </a:extLst>
              </p:cNvPr>
              <p:cNvSpPr>
                <a:spLocks noRot="1" noChangeAspect="1" noMove="1" noResize="1" noEditPoints="1" noAdjustHandles="1" noChangeArrowheads="1" noChangeShapeType="1" noTextEdit="1"/>
              </p:cNvSpPr>
              <p:nvPr/>
            </p:nvSpPr>
            <p:spPr>
              <a:xfrm>
                <a:off x="3423498" y="5122229"/>
                <a:ext cx="2785787" cy="590739"/>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61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en-US" altLang="zh-CN"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AdaBoost</a:t>
            </a:r>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简介</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867896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4480C692-B31A-0344-BFAA-BF8D473C02A8}"/>
              </a:ext>
            </a:extLst>
          </p:cNvPr>
          <p:cNvSpPr>
            <a:spLocks noGrp="1"/>
          </p:cNvSpPr>
          <p:nvPr>
            <p:ph type="sldNum" sz="quarter" idx="19"/>
          </p:nvPr>
        </p:nvSpPr>
        <p:spPr/>
        <p:txBody>
          <a:bodyPr/>
          <a:lstStyle/>
          <a:p>
            <a:fld id="{5DD3DB80-B894-403A-B48E-6FDC1A72010E}" type="slidenum">
              <a:rPr lang="zh-CN" altLang="en-US" smtClean="0"/>
              <a:pPr/>
              <a:t>17</a:t>
            </a:fld>
            <a:endParaRPr lang="zh-CN" altLang="en-US" dirty="0"/>
          </a:p>
        </p:txBody>
      </p:sp>
      <p:sp>
        <p:nvSpPr>
          <p:cNvPr id="11" name="文本占位符 1">
            <a:extLst>
              <a:ext uri="{FF2B5EF4-FFF2-40B4-BE49-F238E27FC236}">
                <a16:creationId xmlns:a16="http://schemas.microsoft.com/office/drawing/2014/main" id="{3296A87F-F951-AE48-9C79-1BD310D19200}"/>
              </a:ext>
            </a:extLst>
          </p:cNvPr>
          <p:cNvSpPr>
            <a:spLocks noGrp="1"/>
          </p:cNvSpPr>
          <p:nvPr>
            <p:ph type="body" idx="1"/>
          </p:nvPr>
        </p:nvSpPr>
        <p:spPr>
          <a:xfrm>
            <a:off x="5199300" y="2789143"/>
            <a:ext cx="3441065" cy="407781"/>
          </a:xfrm>
        </p:spPr>
        <p:txBody>
          <a:bodyPr anchor="ctr" anchorCtr="0">
            <a:normAutofit lnSpcReduction="10000"/>
          </a:bodyPr>
          <a:lstStyle/>
          <a:p>
            <a:r>
              <a:rPr kumimoji="1" lang="en-US" altLang="zh-CN" dirty="0"/>
              <a:t>AdaBoost</a:t>
            </a:r>
            <a:r>
              <a:rPr kumimoji="1" lang="zh-CN" altLang="en-US" dirty="0"/>
              <a:t>学习准则</a:t>
            </a:r>
          </a:p>
        </p:txBody>
      </p:sp>
      <p:sp>
        <p:nvSpPr>
          <p:cNvPr id="12" name="文本占位符 2">
            <a:extLst>
              <a:ext uri="{FF2B5EF4-FFF2-40B4-BE49-F238E27FC236}">
                <a16:creationId xmlns:a16="http://schemas.microsoft.com/office/drawing/2014/main" id="{5724F0BF-53A1-8C4C-AD42-0E17F053D77A}"/>
              </a:ext>
            </a:extLst>
          </p:cNvPr>
          <p:cNvSpPr>
            <a:spLocks noGrp="1"/>
          </p:cNvSpPr>
          <p:nvPr>
            <p:ph type="body" idx="12"/>
          </p:nvPr>
        </p:nvSpPr>
        <p:spPr>
          <a:xfrm>
            <a:off x="4428196" y="2754853"/>
            <a:ext cx="636022" cy="407781"/>
          </a:xfrm>
        </p:spPr>
        <p:txBody>
          <a:bodyPr/>
          <a:lstStyle/>
          <a:p>
            <a:r>
              <a:rPr kumimoji="1" lang="en-US" altLang="zh-CN" dirty="0"/>
              <a:t>01</a:t>
            </a:r>
            <a:endParaRPr kumimoji="1" lang="zh-CN" altLang="en-US" dirty="0"/>
          </a:p>
        </p:txBody>
      </p:sp>
      <p:sp>
        <p:nvSpPr>
          <p:cNvPr id="13" name="文本占位符 3">
            <a:extLst>
              <a:ext uri="{FF2B5EF4-FFF2-40B4-BE49-F238E27FC236}">
                <a16:creationId xmlns:a16="http://schemas.microsoft.com/office/drawing/2014/main" id="{6CFF8168-52EA-4041-999C-A03781529AD1}"/>
              </a:ext>
            </a:extLst>
          </p:cNvPr>
          <p:cNvSpPr>
            <a:spLocks noGrp="1"/>
          </p:cNvSpPr>
          <p:nvPr>
            <p:ph type="body" idx="13"/>
          </p:nvPr>
        </p:nvSpPr>
        <p:spPr>
          <a:xfrm>
            <a:off x="5199300" y="3567844"/>
            <a:ext cx="3441065" cy="407781"/>
          </a:xfrm>
        </p:spPr>
        <p:txBody>
          <a:bodyPr anchor="ctr" anchorCtr="0">
            <a:normAutofit lnSpcReduction="10000"/>
          </a:bodyPr>
          <a:lstStyle/>
          <a:p>
            <a:r>
              <a:rPr kumimoji="1" lang="en-US" altLang="zh-CN" dirty="0"/>
              <a:t>AdaBoost</a:t>
            </a:r>
            <a:r>
              <a:rPr kumimoji="1" lang="zh-CN" altLang="en-US" dirty="0"/>
              <a:t>算法</a:t>
            </a:r>
          </a:p>
        </p:txBody>
      </p:sp>
      <p:sp>
        <p:nvSpPr>
          <p:cNvPr id="14" name="文本占位符 4">
            <a:extLst>
              <a:ext uri="{FF2B5EF4-FFF2-40B4-BE49-F238E27FC236}">
                <a16:creationId xmlns:a16="http://schemas.microsoft.com/office/drawing/2014/main" id="{3A06AF6E-4CC5-1448-8068-D29DC14654CF}"/>
              </a:ext>
            </a:extLst>
          </p:cNvPr>
          <p:cNvSpPr>
            <a:spLocks noGrp="1"/>
          </p:cNvSpPr>
          <p:nvPr>
            <p:ph type="body" idx="14"/>
          </p:nvPr>
        </p:nvSpPr>
        <p:spPr>
          <a:xfrm>
            <a:off x="4428196" y="3533554"/>
            <a:ext cx="636022" cy="407781"/>
          </a:xfrm>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851351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18</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2943788" y="2818892"/>
            <a:ext cx="2871036" cy="1220215"/>
          </a:xfrm>
        </p:spPr>
        <p:txBody>
          <a:bodyPr>
            <a:normAutofit fontScale="90000"/>
          </a:bodyPr>
          <a:lstStyle/>
          <a:p>
            <a:r>
              <a:rPr kumimoji="1" lang="en-US" altLang="zh-CN" dirty="0"/>
              <a:t>AdaBoost</a:t>
            </a:r>
            <a:r>
              <a:rPr kumimoji="1" lang="zh-CN" altLang="en-US" dirty="0"/>
              <a:t>学习准则</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305865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AdaBoost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19</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2"/>
                <a:ext cx="7953661" cy="25663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对二元分类，最小化下式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𝑦𝐹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p>
                      </m:sSup>
                      <m:r>
                        <a:rPr lang="en-US" altLang="zh-CN" i="1">
                          <a:latin typeface="Cambria Math" panose="02040503050406030204" pitchFamily="18" charset="0"/>
                        </a:rPr>
                        <m:t>]</m:t>
                      </m:r>
                    </m:oMath>
                  </m:oMathPara>
                </a14:m>
                <a:endParaRPr lang="en-US" altLang="zh-CN" dirty="0"/>
              </a:p>
              <a:p>
                <a:pPr marL="0" indent="0">
                  <a:lnSpc>
                    <a:spcPct val="150000"/>
                  </a:lnSpc>
                  <a:buNone/>
                </a:pPr>
                <a:r>
                  <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[1998</a:t>
                </a: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年由</a:t>
                </a:r>
                <a:r>
                  <a:rPr lang="en-US" altLang="zh-CN" sz="16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Schapire</a:t>
                </a: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Singer</a:t>
                </a: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将其作为误分类误差的上限提出</a:t>
                </a:r>
                <a:r>
                  <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它（几乎）等价于逻辑交叉熵损失函数</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对于正（</a:t>
                </a:r>
                <a14:m>
                  <m:oMath xmlns:m="http://schemas.openxmlformats.org/officeDocument/2006/math">
                    <m:r>
                      <a:rPr lang="en-US" altLang="zh-CN" sz="16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r>
                      <a:rPr lang="en-US" altLang="zh-CN" sz="16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）和负（</a:t>
                </a:r>
                <a14:m>
                  <m:oMath xmlns:m="http://schemas.openxmlformats.org/officeDocument/2006/math">
                    <m:r>
                      <a:rPr lang="en-US" altLang="zh-CN" sz="16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r>
                      <a:rPr lang="en-US" altLang="zh-CN" sz="16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）标签</a:t>
                </a:r>
                <a:endPar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2"/>
                <a:ext cx="7953661" cy="2566397"/>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F6DB128-0F70-4297-A000-71AED8B7E805}"/>
                  </a:ext>
                </a:extLst>
              </p:cNvPr>
              <p:cNvSpPr/>
              <p:nvPr/>
            </p:nvSpPr>
            <p:spPr>
              <a:xfrm>
                <a:off x="786479" y="3899648"/>
                <a:ext cx="7627409" cy="2571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en-US" altLang="zh-CN" i="1" smtClean="0">
                              <a:latin typeface="Cambria Math" panose="02040503050406030204" pitchFamily="18" charset="0"/>
                              <a:ea typeface="Cambria Math" panose="02040503050406030204" pitchFamily="18" charset="0"/>
                            </a:rPr>
                            <m:t>ℒ</m:t>
                          </m:r>
                          <m:d>
                            <m:dPr>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𝑥</m:t>
                              </m:r>
                            </m:e>
                          </m:d>
                          <m:r>
                            <a:rPr lang="zh-CN" altLang="en-US" i="0">
                              <a:latin typeface="Cambria Math" panose="02040503050406030204" pitchFamily="18" charset="0"/>
                            </a:rPr>
                            <m:t>&amp;=−</m:t>
                          </m:r>
                          <m:f>
                            <m:fPr>
                              <m:ctrlPr>
                                <a:rPr lang="zh-CN" altLang="en-US" i="1">
                                  <a:latin typeface="Cambria Math" panose="02040503050406030204" pitchFamily="18" charset="0"/>
                                </a:rPr>
                              </m:ctrlPr>
                            </m:fPr>
                            <m:num>
                              <m:r>
                                <a:rPr lang="zh-CN" altLang="en-US" i="0">
                                  <a:latin typeface="Cambria Math" panose="02040503050406030204" pitchFamily="18" charset="0"/>
                                </a:rPr>
                                <m:t>1+</m:t>
                              </m:r>
                              <m:r>
                                <a:rPr lang="zh-CN" altLang="en-US" i="1">
                                  <a:latin typeface="Cambria Math" panose="02040503050406030204" pitchFamily="18" charset="0"/>
                                </a:rPr>
                                <m:t>𝑦</m:t>
                              </m:r>
                            </m:num>
                            <m:den>
                              <m:r>
                                <a:rPr lang="zh-CN" altLang="en-US" i="0">
                                  <a:latin typeface="Cambria Math" panose="02040503050406030204" pitchFamily="18" charset="0"/>
                                </a:rPr>
                                <m:t>2</m:t>
                              </m:r>
                            </m:den>
                          </m:f>
                          <m:func>
                            <m:funcPr>
                              <m:ctrlPr>
                                <a:rPr lang="en-US" altLang="zh-CN" b="0" i="1" smtClean="0">
                                  <a:latin typeface="Cambria Math" panose="02040503050406030204" pitchFamily="18" charset="0"/>
                                </a:rPr>
                              </m:ctrlPr>
                            </m:funcPr>
                            <m:fName>
                              <m:r>
                                <m:rPr>
                                  <m:sty m:val="p"/>
                                </m:rPr>
                                <a:rPr lang="zh-CN" altLang="en-US" i="0">
                                  <a:latin typeface="Cambria Math" panose="02040503050406030204" pitchFamily="18" charset="0"/>
                                </a:rPr>
                                <m:t>log</m:t>
                              </m:r>
                            </m:fName>
                            <m:e>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p>
                                  </m:sSup>
                                </m:num>
                                <m:den>
                                  <m:r>
                                    <a:rPr lang="zh-CN" altLang="en-US">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p>
                                  </m:sSup>
                                </m:den>
                              </m:f>
                            </m:e>
                          </m:func>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r>
                                <a:rPr lang="zh-CN" altLang="en-US" i="1">
                                  <a:latin typeface="Cambria Math" panose="02040503050406030204" pitchFamily="18" charset="0"/>
                                </a:rPr>
                                <m:t>𝑦</m:t>
                              </m:r>
                            </m:num>
                            <m:den>
                              <m:r>
                                <a:rPr lang="zh-CN" altLang="en-US" i="0">
                                  <a:latin typeface="Cambria Math" panose="02040503050406030204" pitchFamily="18" charset="0"/>
                                </a:rPr>
                                <m:t>2</m:t>
                              </m:r>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p>
                                  </m:sSup>
                                </m:den>
                              </m:f>
                            </m:e>
                          </m:func>
                        </m:e>
                        <m:e>
                          <m:r>
                            <a:rPr lang="zh-CN" altLang="en-US" i="0">
                              <a:latin typeface="Cambria Math" panose="02040503050406030204" pitchFamily="18" charset="0"/>
                            </a:rPr>
                            <m:t>&amp;=−</m:t>
                          </m:r>
                          <m:f>
                            <m:fPr>
                              <m:ctrlPr>
                                <a:rPr lang="zh-CN" altLang="en-US" i="1">
                                  <a:latin typeface="Cambria Math" panose="02040503050406030204" pitchFamily="18" charset="0"/>
                                </a:rPr>
                              </m:ctrlPr>
                            </m:fPr>
                            <m:num>
                              <m:r>
                                <a:rPr lang="zh-CN" altLang="en-US" i="0">
                                  <a:latin typeface="Cambria Math" panose="02040503050406030204" pitchFamily="18" charset="0"/>
                                </a:rPr>
                                <m:t>1+</m:t>
                              </m:r>
                              <m:r>
                                <a:rPr lang="zh-CN" altLang="en-US" i="1">
                                  <a:latin typeface="Cambria Math" panose="02040503050406030204" pitchFamily="18" charset="0"/>
                                </a:rPr>
                                <m:t>𝑦</m:t>
                              </m:r>
                            </m:num>
                            <m:den>
                              <m:r>
                                <a:rPr lang="zh-CN" altLang="en-US" i="0">
                                  <a:latin typeface="Cambria Math" panose="02040503050406030204" pitchFamily="18" charset="0"/>
                                </a:rPr>
                                <m:t>2</m:t>
                              </m:r>
                            </m:den>
                          </m:f>
                          <m:d>
                            <m:dPr>
                              <m:ctrlPr>
                                <a:rPr lang="zh-CN" altLang="en-US" i="1">
                                  <a:latin typeface="Cambria Math" panose="02040503050406030204" pitchFamily="18" charset="0"/>
                                </a:rPr>
                              </m:ctrlPr>
                            </m:dPr>
                            <m:e>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log</m:t>
                                  </m:r>
                                </m:fName>
                                <m:e>
                                  <m:d>
                                    <m:dPr>
                                      <m:ctrlPr>
                                        <a:rPr lang="zh-CN" altLang="en-US" i="1">
                                          <a:latin typeface="Cambria Math" panose="02040503050406030204" pitchFamily="18" charset="0"/>
                                        </a:rPr>
                                      </m:ctrlPr>
                                    </m:dPr>
                                    <m:e>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p>
                                      </m:sSup>
                                    </m:e>
                                  </m:d>
                                </m:e>
                              </m:func>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r>
                                <a:rPr lang="zh-CN" altLang="en-US" i="1">
                                  <a:latin typeface="Cambria Math" panose="02040503050406030204" pitchFamily="18" charset="0"/>
                                </a:rPr>
                                <m:t>𝑦</m:t>
                              </m:r>
                            </m:num>
                            <m:den>
                              <m:r>
                                <a:rPr lang="zh-CN" altLang="en-US" i="0">
                                  <a:latin typeface="Cambria Math" panose="02040503050406030204" pitchFamily="18" charset="0"/>
                                </a:rPr>
                                <m:t>2</m:t>
                              </m:r>
                            </m:den>
                          </m:f>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log</m:t>
                              </m:r>
                            </m:fName>
                            <m:e>
                              <m:d>
                                <m:dPr>
                                  <m:ctrlPr>
                                    <a:rPr lang="zh-CN" altLang="en-US" i="1">
                                      <a:latin typeface="Cambria Math" panose="02040503050406030204" pitchFamily="18" charset="0"/>
                                    </a:rPr>
                                  </m:ctrlPr>
                                </m:dPr>
                                <m:e>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p>
                                  </m:sSup>
                                </m:e>
                              </m:d>
                            </m:e>
                          </m:func>
                        </m:e>
                        <m:e>
                          <m:r>
                            <a:rPr lang="zh-CN" altLang="en-US" i="0">
                              <a:latin typeface="Cambria Math" panose="02040503050406030204" pitchFamily="18" charset="0"/>
                            </a:rPr>
                            <m:t>&amp;=−</m:t>
                          </m:r>
                          <m:f>
                            <m:fPr>
                              <m:ctrlPr>
                                <a:rPr lang="zh-CN" altLang="en-US" i="1">
                                  <a:latin typeface="Cambria Math" panose="02040503050406030204" pitchFamily="18" charset="0"/>
                                </a:rPr>
                              </m:ctrlPr>
                            </m:fPr>
                            <m:num>
                              <m:r>
                                <a:rPr lang="zh-CN" altLang="en-US" i="0">
                                  <a:latin typeface="Cambria Math" panose="02040503050406030204" pitchFamily="18" charset="0"/>
                                </a:rPr>
                                <m:t>1+</m:t>
                              </m:r>
                              <m:r>
                                <a:rPr lang="zh-CN" altLang="en-US" i="1">
                                  <a:latin typeface="Cambria Math" panose="02040503050406030204" pitchFamily="18" charset="0"/>
                                </a:rPr>
                                <m:t>𝑦</m:t>
                              </m:r>
                            </m:num>
                            <m:den>
                              <m:r>
                                <a:rPr lang="zh-CN" altLang="en-US" i="0">
                                  <a:latin typeface="Cambria Math" panose="02040503050406030204" pitchFamily="18" charset="0"/>
                                </a:rPr>
                                <m:t>2</m:t>
                              </m:r>
                            </m:den>
                          </m:f>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log</m:t>
                              </m:r>
                            </m:fName>
                            <m:e>
                              <m:d>
                                <m:dPr>
                                  <m:ctrlPr>
                                    <a:rPr lang="zh-CN" altLang="en-US" i="1">
                                      <a:latin typeface="Cambria Math" panose="02040503050406030204" pitchFamily="18" charset="0"/>
                                    </a:rPr>
                                  </m:ctrlPr>
                                </m:dPr>
                                <m:e>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p>
                                  </m:sSup>
                                </m:e>
                              </m:d>
                            </m:e>
                          </m:func>
                        </m:e>
                        <m:e>
                          <m:r>
                            <a:rPr lang="zh-CN" altLang="en-US" i="0">
                              <a:latin typeface="Cambria Math" panose="02040503050406030204" pitchFamily="18" charset="0"/>
                            </a:rPr>
                            <m:t>&amp;</m:t>
                          </m:r>
                          <m:r>
                            <a:rPr lang="en-US" altLang="zh-CN" b="0" i="0"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zh-CN" altLang="en-US" i="1">
                                      <a:latin typeface="Cambria Math" panose="02040503050406030204" pitchFamily="18" charset="0"/>
                                    </a:rPr>
                                  </m:ctrlPr>
                                </m:fPr>
                                <m:num>
                                  <m:r>
                                    <a:rPr lang="zh-CN" altLang="en-US">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1">
                                              <a:latin typeface="Cambria Math" panose="02040503050406030204" pitchFamily="18" charset="0"/>
                                            </a:rPr>
                                            <m:t>𝐹</m:t>
                                          </m:r>
                                          <m:r>
                                            <a:rPr lang="zh-CN" altLang="en-US">
                                              <a:latin typeface="Cambria Math" panose="02040503050406030204" pitchFamily="18" charset="0"/>
                                            </a:rPr>
                                            <m:t>(</m:t>
                                          </m:r>
                                          <m:r>
                                            <a:rPr lang="zh-CN" altLang="en-US" i="1">
                                              <a:latin typeface="Cambria Math" panose="02040503050406030204" pitchFamily="18" charset="0"/>
                                            </a:rPr>
                                            <m:t>𝑥</m:t>
                                          </m:r>
                                        </m:e>
                                      </m:d>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f>
                                        <m:fPr>
                                          <m:ctrlPr>
                                            <a:rPr lang="zh-CN" altLang="en-US" i="1">
                                              <a:latin typeface="Cambria Math" panose="02040503050406030204" pitchFamily="18" charset="0"/>
                                            </a:rPr>
                                          </m:ctrlPr>
                                        </m:fPr>
                                        <m:num>
                                          <m:r>
                                            <a:rPr lang="zh-CN" altLang="en-US">
                                              <a:latin typeface="Cambria Math" panose="02040503050406030204" pitchFamily="18" charset="0"/>
                                            </a:rPr>
                                            <m:t>1+</m:t>
                                          </m:r>
                                          <m:r>
                                            <a:rPr lang="zh-CN" altLang="en-US" i="1">
                                              <a:latin typeface="Cambria Math" panose="02040503050406030204" pitchFamily="18" charset="0"/>
                                            </a:rPr>
                                            <m:t>𝑦</m:t>
                                          </m:r>
                                        </m:num>
                                        <m:den>
                                          <m:r>
                                            <a:rPr lang="zh-CN" altLang="en-US">
                                              <a:latin typeface="Cambria Math" panose="02040503050406030204" pitchFamily="18" charset="0"/>
                                            </a:rPr>
                                            <m:t>2</m:t>
                                          </m:r>
                                        </m:den>
                                      </m:f>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p>
                                  </m:sSup>
                                </m:den>
                              </m:f>
                            </m:e>
                          </m:func>
                          <m:r>
                            <a:rPr lang="en-US" altLang="zh-CN" b="0" i="0" smtClean="0">
                              <a:latin typeface="Cambria Math" panose="02040503050406030204" pitchFamily="18" charset="0"/>
                            </a:rPr>
                            <m:t> </m:t>
                          </m:r>
                          <m:r>
                            <a:rPr lang="zh-CN" altLang="en-US" i="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plcHide m:val="on"/>
                                  <m:mcs>
                                    <m:mc>
                                      <m:mcPr>
                                        <m:count m:val="2"/>
                                        <m:mcJc m:val="center"/>
                                      </m:mcPr>
                                    </m:mc>
                                  </m:mcs>
                                  <m:ctrlPr>
                                    <a:rPr lang="zh-CN" altLang="en-US" i="1">
                                      <a:latin typeface="Cambria Math" panose="02040503050406030204" pitchFamily="18" charset="0"/>
                                    </a:rPr>
                                  </m:ctrlPr>
                                </m:mPr>
                                <m:m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m:t>
                                        </m:r>
                                        <m:r>
                                          <a:rPr lang="zh-CN" altLang="en-US">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1">
                                                    <a:latin typeface="Cambria Math" panose="02040503050406030204" pitchFamily="18" charset="0"/>
                                                  </a:rPr>
                                                  <m:t>𝐹</m:t>
                                                </m:r>
                                                <m:r>
                                                  <a:rPr lang="zh-CN" altLang="en-US">
                                                    <a:latin typeface="Cambria Math" panose="02040503050406030204" pitchFamily="18" charset="0"/>
                                                  </a:rPr>
                                                  <m:t>(</m:t>
                                                </m:r>
                                                <m:r>
                                                  <a:rPr lang="zh-CN" altLang="en-US" i="1">
                                                    <a:latin typeface="Cambria Math" panose="02040503050406030204" pitchFamily="18" charset="0"/>
                                                  </a:rPr>
                                                  <m:t>𝑥</m:t>
                                                </m:r>
                                              </m:e>
                                            </m:d>
                                          </m:sup>
                                        </m:sSup>
                                        <m:r>
                                          <a:rPr lang="en-US" altLang="zh-CN" b="0" i="1" smtClean="0">
                                            <a:latin typeface="Cambria Math" panose="02040503050406030204" pitchFamily="18" charset="0"/>
                                          </a:rPr>
                                          <m:t>)</m:t>
                                        </m:r>
                                      </m:e>
                                    </m:func>
                                  </m:e>
                                  <m:e>
                                    <m:r>
                                      <a:rPr lang="en-US" altLang="zh-CN" i="1">
                                        <a:latin typeface="Cambria Math" panose="02040503050406030204" pitchFamily="18" charset="0"/>
                                      </a:rPr>
                                      <m:t>𝑖𝑓</m:t>
                                    </m:r>
                                    <m:r>
                                      <a:rPr lang="en-US" altLang="zh-CN" i="1">
                                        <a:latin typeface="Cambria Math" panose="02040503050406030204" pitchFamily="18" charset="0"/>
                                      </a:rPr>
                                      <m:t> </m:t>
                                    </m:r>
                                    <m:r>
                                      <a:rPr lang="zh-CN" altLang="en-US" i="1">
                                        <a:latin typeface="Cambria Math" panose="02040503050406030204" pitchFamily="18" charset="0"/>
                                      </a:rPr>
                                      <m:t>𝑦</m:t>
                                    </m:r>
                                    <m:r>
                                      <a:rPr lang="zh-CN" altLang="en-US">
                                        <a:latin typeface="Cambria Math" panose="02040503050406030204" pitchFamily="18" charset="0"/>
                                      </a:rPr>
                                      <m:t>=−1</m:t>
                                    </m:r>
                                  </m:e>
                                </m:mr>
                                <m:m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m:t>
                                        </m:r>
                                        <m:r>
                                          <a:rPr lang="zh-CN" altLang="en-US">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en-US" altLang="zh-CN" b="0" i="1" smtClean="0">
                                                    <a:latin typeface="Cambria Math" panose="02040503050406030204" pitchFamily="18" charset="0"/>
                                                  </a:rPr>
                                                  <m:t>−</m:t>
                                                </m:r>
                                                <m:r>
                                                  <a:rPr lang="zh-CN" altLang="en-US" i="1">
                                                    <a:latin typeface="Cambria Math" panose="02040503050406030204" pitchFamily="18" charset="0"/>
                                                  </a:rPr>
                                                  <m:t>𝐹</m:t>
                                                </m:r>
                                                <m:r>
                                                  <a:rPr lang="zh-CN" altLang="en-US">
                                                    <a:latin typeface="Cambria Math" panose="02040503050406030204" pitchFamily="18" charset="0"/>
                                                  </a:rPr>
                                                  <m:t>(</m:t>
                                                </m:r>
                                                <m:r>
                                                  <a:rPr lang="zh-CN" altLang="en-US" i="1">
                                                    <a:latin typeface="Cambria Math" panose="02040503050406030204" pitchFamily="18" charset="0"/>
                                                  </a:rPr>
                                                  <m:t>𝑥</m:t>
                                                </m:r>
                                              </m:e>
                                            </m:d>
                                          </m:sup>
                                        </m:sSup>
                                        <m:r>
                                          <a:rPr lang="en-US" altLang="zh-CN" i="1">
                                            <a:latin typeface="Cambria Math" panose="02040503050406030204" pitchFamily="18" charset="0"/>
                                          </a:rPr>
                                          <m:t>)</m:t>
                                        </m:r>
                                      </m:e>
                                    </m:func>
                                  </m:e>
                                  <m:e>
                                    <m:r>
                                      <a:rPr lang="en-US" altLang="zh-CN" i="1">
                                        <a:latin typeface="Cambria Math" panose="02040503050406030204" pitchFamily="18" charset="0"/>
                                      </a:rPr>
                                      <m:t>𝑖𝑓</m:t>
                                    </m:r>
                                    <m:r>
                                      <a:rPr lang="en-US" altLang="zh-CN" i="1">
                                        <a:latin typeface="Cambria Math" panose="02040503050406030204" pitchFamily="18" charset="0"/>
                                      </a:rPr>
                                      <m:t> </m:t>
                                    </m:r>
                                    <m:r>
                                      <a:rPr lang="zh-CN" altLang="en-US" i="1">
                                        <a:latin typeface="Cambria Math" panose="02040503050406030204" pitchFamily="18" charset="0"/>
                                      </a:rPr>
                                      <m:t>𝑦</m:t>
                                    </m:r>
                                    <m:r>
                                      <a:rPr lang="zh-CN" altLang="en-US">
                                        <a:latin typeface="Cambria Math" panose="02040503050406030204" pitchFamily="18" charset="0"/>
                                      </a:rPr>
                                      <m:t>=+1</m:t>
                                    </m:r>
                                  </m:e>
                                </m:mr>
                              </m:m>
                            </m:e>
                          </m:d>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log</m:t>
                              </m:r>
                            </m:fName>
                            <m:e>
                              <m:d>
                                <m:dPr>
                                  <m:ctrlPr>
                                    <a:rPr lang="zh-CN" altLang="en-US" i="1">
                                      <a:latin typeface="Cambria Math" panose="02040503050406030204" pitchFamily="18" charset="0"/>
                                    </a:rPr>
                                  </m:ctrlPr>
                                </m:dPr>
                                <m:e>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𝑦𝐹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p>
                                  </m:sSup>
                                </m:e>
                              </m:d>
                            </m:e>
                          </m:func>
                        </m:e>
                      </m:eqArr>
                    </m:oMath>
                  </m:oMathPara>
                </a14:m>
                <a:endParaRPr lang="zh-CN" altLang="en-US" dirty="0"/>
              </a:p>
            </p:txBody>
          </p:sp>
        </mc:Choice>
        <mc:Fallback xmlns="">
          <p:sp>
            <p:nvSpPr>
              <p:cNvPr id="10" name="矩形 9">
                <a:extLst>
                  <a:ext uri="{FF2B5EF4-FFF2-40B4-BE49-F238E27FC236}">
                    <a16:creationId xmlns:a16="http://schemas.microsoft.com/office/drawing/2014/main" id="{2F6DB128-0F70-4297-A000-71AED8B7E805}"/>
                  </a:ext>
                </a:extLst>
              </p:cNvPr>
              <p:cNvSpPr>
                <a:spLocks noRot="1" noChangeAspect="1" noMove="1" noResize="1" noEditPoints="1" noAdjustHandles="1" noChangeArrowheads="1" noChangeShapeType="1" noTextEdit="1"/>
              </p:cNvSpPr>
              <p:nvPr/>
            </p:nvSpPr>
            <p:spPr>
              <a:xfrm>
                <a:off x="786479" y="3899648"/>
                <a:ext cx="7627409" cy="2571666"/>
              </a:xfrm>
              <a:prstGeom prst="rect">
                <a:avLst/>
              </a:prstGeom>
              <a:blipFill>
                <a:blip r:embed="rId6"/>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292E4951-CD75-4AC0-BB00-4E65F26B4E49}"/>
              </a:ext>
            </a:extLst>
          </p:cNvPr>
          <p:cNvSpPr/>
          <p:nvPr/>
        </p:nvSpPr>
        <p:spPr>
          <a:xfrm>
            <a:off x="235493" y="2840916"/>
            <a:ext cx="8305096" cy="255070"/>
          </a:xfrm>
          <a:prstGeom prst="rect">
            <a:avLst/>
          </a:prstGeom>
        </p:spPr>
        <p:txBody>
          <a:bodyPr wrap="square">
            <a:spAutoFit/>
          </a:bodyPr>
          <a:lstStyle/>
          <a:p>
            <a:pPr lvl="1">
              <a:lnSpc>
                <a:spcPct val="150000"/>
              </a:lnSpc>
            </a:pPr>
            <a:r>
              <a:rPr lang="en-US" altLang="zh-CN" sz="8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Friedman, Jerome, Trevor Hastie, and Robert </a:t>
            </a:r>
            <a:r>
              <a:rPr lang="en-US" altLang="zh-CN" sz="800" dirty="0" err="1">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Tibshirani</a:t>
            </a:r>
            <a:r>
              <a:rPr lang="en-US" altLang="zh-CN" sz="8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800" dirty="0">
                <a:solidFill>
                  <a:srgbClr val="00B0F0"/>
                </a:solidFill>
                <a:ea typeface="阿里巴巴普惠体 R" panose="00020600040101010101" pitchFamily="18" charset="-122"/>
              </a:rPr>
              <a:t>"Additive logistic regression: a statistical view of boosting." The </a:t>
            </a:r>
            <a:r>
              <a:rPr lang="en-US" altLang="zh-CN" sz="8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annals of statistics 28.2 (2000): 337-407.</a:t>
            </a:r>
          </a:p>
        </p:txBody>
      </p:sp>
    </p:spTree>
    <p:extLst>
      <p:ext uri="{BB962C8B-B14F-4D97-AF65-F5344CB8AC3E}">
        <p14:creationId xmlns:p14="http://schemas.microsoft.com/office/powerpoint/2010/main" val="213356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随机森林</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42686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AdaBoost</a:t>
            </a:r>
            <a:r>
              <a:rPr lang="zh-CN" altLang="en-US" dirty="0"/>
              <a:t>：一个指数规范</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20</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3"/>
                <a:ext cx="7953661" cy="123065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对二元分类，最小化下式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𝑦𝐹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p>
                      </m:sSup>
                      <m:r>
                        <a:rPr lang="en-US" altLang="zh-CN" i="1">
                          <a:latin typeface="Cambria Math" panose="02040503050406030204" pitchFamily="18" charset="0"/>
                        </a:rPr>
                        <m:t>]</m:t>
                      </m:r>
                    </m:oMath>
                  </m:oMathPara>
                </a14:m>
                <a:endParaRPr lang="en-US" altLang="zh-CN" dirty="0"/>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3"/>
                <a:ext cx="7953661" cy="1230656"/>
              </a:xfrm>
              <a:prstGeom prst="rect">
                <a:avLst/>
              </a:prstGeom>
              <a:blipFill>
                <a:blip r:embed="rId5"/>
                <a:stretch>
                  <a:fillRect l="-460"/>
                </a:stretch>
              </a:blipFill>
            </p:spPr>
            <p:txBody>
              <a:bodyPr/>
              <a:lstStyle/>
              <a:p>
                <a:r>
                  <a:rPr lang="zh-CN" altLang="en-US">
                    <a:noFill/>
                  </a:rPr>
                  <a:t> </a:t>
                </a:r>
              </a:p>
            </p:txBody>
          </p:sp>
        </mc:Fallback>
      </mc:AlternateContent>
      <p:sp>
        <p:nvSpPr>
          <p:cNvPr id="7" name="文本占位符 3 1">
            <a:extLst>
              <a:ext uri="{FF2B5EF4-FFF2-40B4-BE49-F238E27FC236}">
                <a16:creationId xmlns:a16="http://schemas.microsoft.com/office/drawing/2014/main" id="{23C51C15-3D70-4B6F-92BB-193D59C685B5}"/>
              </a:ext>
            </a:extLst>
          </p:cNvPr>
          <p:cNvSpPr txBox="1">
            <a:spLocks/>
          </p:cNvSpPr>
          <p:nvPr/>
        </p:nvSpPr>
        <p:spPr>
          <a:xfrm>
            <a:off x="681738" y="2858231"/>
            <a:ext cx="149668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最优</a:t>
            </a:r>
            <a:r>
              <a:rPr lang="en-US" altLang="zh-CN" dirty="0"/>
              <a:t>F(x)</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76C596B-26F1-486C-A65E-25E455D3E979}"/>
                  </a:ext>
                </a:extLst>
              </p:cNvPr>
              <p:cNvSpPr/>
              <p:nvPr/>
            </p:nvSpPr>
            <p:spPr>
              <a:xfrm>
                <a:off x="2704294" y="3305197"/>
                <a:ext cx="3753655" cy="658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𝔼</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𝑦𝐹</m:t>
                              </m:r>
                              <m:r>
                                <a:rPr lang="zh-CN" altLang="en-US" i="0">
                                  <a:latin typeface="Cambria Math" panose="02040503050406030204" pitchFamily="18" charset="0"/>
                                </a:rPr>
                                <m:t>(</m:t>
                              </m:r>
                              <m:r>
                                <a:rPr lang="zh-CN" altLang="en-US" i="1">
                                  <a:latin typeface="Cambria Math" panose="02040503050406030204" pitchFamily="18" charset="0"/>
                                </a:rPr>
                                <m:t>𝑥</m:t>
                              </m:r>
                            </m:e>
                          </m:d>
                        </m:sup>
                      </m:sSup>
                      <m:r>
                        <a:rPr lang="zh-CN" altLang="en-US" i="0">
                          <a:latin typeface="Cambria Math" panose="02040503050406030204" pitchFamily="18" charset="0"/>
                        </a:rPr>
                        <m:t>]=</m:t>
                      </m:r>
                      <m:nary>
                        <m:naryPr>
                          <m:grow m:val="on"/>
                          <m:subHide m:val="on"/>
                          <m:supHide m:val="on"/>
                          <m:ctrlPr>
                            <a:rPr lang="zh-CN" altLang="en-US" i="1">
                              <a:latin typeface="Cambria Math" panose="02040503050406030204" pitchFamily="18" charset="0"/>
                            </a:rPr>
                          </m:ctrlPr>
                        </m:naryPr>
                        <m:sub/>
                        <m:sup/>
                        <m:e>
                          <m:r>
                            <a:rPr lang="zh-CN" altLang="en-US" i="0">
                              <a:latin typeface="Cambria Math" panose="02040503050406030204" pitchFamily="18" charset="0"/>
                            </a:rPr>
                            <m:t>𝔼</m:t>
                          </m:r>
                        </m:e>
                      </m:nary>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𝑦𝐹</m:t>
                              </m:r>
                              <m:r>
                                <a:rPr lang="zh-CN" altLang="en-US" i="0">
                                  <a:latin typeface="Cambria Math" panose="02040503050406030204" pitchFamily="18" charset="0"/>
                                </a:rPr>
                                <m:t>(</m:t>
                              </m:r>
                              <m:r>
                                <a:rPr lang="zh-CN" altLang="en-US" i="1">
                                  <a:latin typeface="Cambria Math" panose="02040503050406030204" pitchFamily="18" charset="0"/>
                                </a:rPr>
                                <m:t>𝑥</m:t>
                              </m:r>
                            </m:e>
                          </m:d>
                        </m:sup>
                      </m:sSup>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𝑑𝑥</m:t>
                      </m:r>
                    </m:oMath>
                  </m:oMathPara>
                </a14:m>
                <a:endParaRPr lang="zh-CN" altLang="en-US" dirty="0"/>
              </a:p>
            </p:txBody>
          </p:sp>
        </mc:Choice>
        <mc:Fallback xmlns="">
          <p:sp>
            <p:nvSpPr>
              <p:cNvPr id="5" name="矩形 4">
                <a:extLst>
                  <a:ext uri="{FF2B5EF4-FFF2-40B4-BE49-F238E27FC236}">
                    <a16:creationId xmlns:a16="http://schemas.microsoft.com/office/drawing/2014/main" id="{E76C596B-26F1-486C-A65E-25E455D3E979}"/>
                  </a:ext>
                </a:extLst>
              </p:cNvPr>
              <p:cNvSpPr>
                <a:spLocks noRot="1" noChangeAspect="1" noMove="1" noResize="1" noEditPoints="1" noAdjustHandles="1" noChangeArrowheads="1" noChangeShapeType="1" noTextEdit="1"/>
              </p:cNvSpPr>
              <p:nvPr/>
            </p:nvSpPr>
            <p:spPr>
              <a:xfrm>
                <a:off x="2704294" y="3305197"/>
                <a:ext cx="3753655" cy="65877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353B2D5-D5E8-474D-B805-CDED5C911898}"/>
                  </a:ext>
                </a:extLst>
              </p:cNvPr>
              <p:cNvSpPr/>
              <p:nvPr/>
            </p:nvSpPr>
            <p:spPr>
              <a:xfrm>
                <a:off x="1828205" y="4042661"/>
                <a:ext cx="5844988" cy="3882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𝔼</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𝑦𝐹</m:t>
                              </m:r>
                              <m:r>
                                <a:rPr lang="zh-CN" altLang="en-US" i="0">
                                  <a:latin typeface="Cambria Math" panose="02040503050406030204" pitchFamily="18" charset="0"/>
                                </a:rPr>
                                <m:t>(</m:t>
                              </m:r>
                              <m:r>
                                <a:rPr lang="zh-CN" altLang="en-US" i="1">
                                  <a:latin typeface="Cambria Math" panose="02040503050406030204" pitchFamily="18" charset="0"/>
                                </a:rPr>
                                <m:t>𝑥</m:t>
                              </m:r>
                            </m:e>
                          </m:d>
                        </m:sup>
                      </m:sSup>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m:t>
                      </m:r>
                      <m:r>
                        <a:rPr lang="zh-CN" altLang="en-US" i="1">
                          <a:latin typeface="Cambria Math" panose="02040503050406030204" pitchFamily="18" charset="0"/>
                        </a:rPr>
                        <m:t>𝑥</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𝑥</m:t>
                              </m:r>
                            </m:e>
                          </m:d>
                        </m:sup>
                      </m:sSup>
                      <m:r>
                        <a:rPr lang="zh-CN" altLang="en-US" i="0">
                          <a:latin typeface="Cambria Math" panose="02040503050406030204" pitchFamily="18" charset="0"/>
                        </a:rPr>
                        <m:t>+</m:t>
                      </m:r>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m:t>
                      </m:r>
                      <m:r>
                        <a:rPr lang="zh-CN" altLang="en-US" i="1">
                          <a:latin typeface="Cambria Math" panose="02040503050406030204" pitchFamily="18" charset="0"/>
                        </a:rPr>
                        <m:t>𝑥</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𝑥</m:t>
                              </m:r>
                            </m:e>
                          </m:d>
                        </m:sup>
                      </m:sSup>
                    </m:oMath>
                  </m:oMathPara>
                </a14:m>
                <a:endParaRPr lang="zh-CN" altLang="en-US" dirty="0"/>
              </a:p>
            </p:txBody>
          </p:sp>
        </mc:Choice>
        <mc:Fallback xmlns="">
          <p:sp>
            <p:nvSpPr>
              <p:cNvPr id="8" name="矩形 7">
                <a:extLst>
                  <a:ext uri="{FF2B5EF4-FFF2-40B4-BE49-F238E27FC236}">
                    <a16:creationId xmlns:a16="http://schemas.microsoft.com/office/drawing/2014/main" id="{6353B2D5-D5E8-474D-B805-CDED5C911898}"/>
                  </a:ext>
                </a:extLst>
              </p:cNvPr>
              <p:cNvSpPr>
                <a:spLocks noRot="1" noChangeAspect="1" noMove="1" noResize="1" noEditPoints="1" noAdjustHandles="1" noChangeArrowheads="1" noChangeShapeType="1" noTextEdit="1"/>
              </p:cNvSpPr>
              <p:nvPr/>
            </p:nvSpPr>
            <p:spPr>
              <a:xfrm>
                <a:off x="1828205" y="4042661"/>
                <a:ext cx="5844988" cy="388248"/>
              </a:xfrm>
              <a:prstGeom prst="rect">
                <a:avLst/>
              </a:prstGeom>
              <a:blipFill>
                <a:blip r:embed="rId7"/>
                <a:stretch>
                  <a:fillRect t="-82813" r="-3233" b="-10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A7AECA9-65BC-4E69-AF40-10198CED1761}"/>
                  </a:ext>
                </a:extLst>
              </p:cNvPr>
              <p:cNvSpPr/>
              <p:nvPr/>
            </p:nvSpPr>
            <p:spPr>
              <a:xfrm>
                <a:off x="875946" y="4472212"/>
                <a:ext cx="7575176" cy="7182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a:latin typeface="Cambria Math" panose="02040503050406030204" pitchFamily="18" charset="0"/>
                            </a:rPr>
                            <m:t>𝜕</m:t>
                          </m:r>
                          <m:r>
                            <a:rPr lang="zh-CN" altLang="en-US">
                              <a:latin typeface="Cambria Math" panose="02040503050406030204" pitchFamily="18" charset="0"/>
                            </a:rPr>
                            <m:t>𝔼</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𝑦𝐹</m:t>
                                  </m:r>
                                  <m:r>
                                    <a:rPr lang="zh-CN" altLang="en-US">
                                      <a:latin typeface="Cambria Math" panose="02040503050406030204" pitchFamily="18" charset="0"/>
                                    </a:rPr>
                                    <m:t>(</m:t>
                                  </m:r>
                                  <m:r>
                                    <a:rPr lang="zh-CN" altLang="en-US" i="1">
                                      <a:latin typeface="Cambria Math" panose="02040503050406030204" pitchFamily="18" charset="0"/>
                                    </a:rPr>
                                    <m:t>𝑥</m:t>
                                  </m:r>
                                </m:e>
                              </m:d>
                            </m:sup>
                          </m:sSup>
                          <m:r>
                            <a:rPr lang="zh-CN" altLang="en-US">
                              <a:latin typeface="Cambria Math" panose="02040503050406030204" pitchFamily="18" charset="0"/>
                            </a:rPr>
                            <m:t>|</m:t>
                          </m:r>
                          <m:r>
                            <a:rPr lang="zh-CN" altLang="en-US" i="1">
                              <a:latin typeface="Cambria Math" panose="02040503050406030204" pitchFamily="18" charset="0"/>
                            </a:rPr>
                            <m:t>𝑥</m:t>
                          </m:r>
                          <m:r>
                            <a:rPr lang="en-US" altLang="zh-CN" i="1">
                              <a:latin typeface="Cambria Math" panose="02040503050406030204" pitchFamily="18" charset="0"/>
                            </a:rPr>
                            <m:t>]</m:t>
                          </m:r>
                        </m:num>
                        <m:den>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𝐹</m:t>
                              </m:r>
                              <m:r>
                                <a:rPr lang="zh-CN" altLang="en-US">
                                  <a:latin typeface="Cambria Math" panose="02040503050406030204" pitchFamily="18" charset="0"/>
                                </a:rPr>
                                <m:t>(</m:t>
                              </m:r>
                              <m:r>
                                <a:rPr lang="zh-CN" altLang="en-US" i="1">
                                  <a:latin typeface="Cambria Math" panose="02040503050406030204" pitchFamily="18" charset="0"/>
                                </a:rPr>
                                <m:t>𝑥</m:t>
                              </m:r>
                            </m:e>
                          </m:d>
                        </m:den>
                      </m:f>
                      <m:r>
                        <a:rPr lang="zh-CN" altLang="en-US" i="0">
                          <a:latin typeface="Cambria Math" panose="02040503050406030204" pitchFamily="18" charset="0"/>
                        </a:rPr>
                        <m:t>=−</m:t>
                      </m:r>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m:t>
                      </m:r>
                      <m:r>
                        <a:rPr lang="zh-CN" altLang="en-US" i="1">
                          <a:latin typeface="Cambria Math" panose="02040503050406030204" pitchFamily="18" charset="0"/>
                        </a:rPr>
                        <m:t>𝑥</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𝑥</m:t>
                              </m:r>
                            </m:e>
                          </m:d>
                        </m:sup>
                      </m:sSup>
                      <m:r>
                        <a:rPr lang="zh-CN" altLang="en-US" i="0">
                          <a:latin typeface="Cambria Math" panose="02040503050406030204" pitchFamily="18" charset="0"/>
                        </a:rPr>
                        <m:t>+</m:t>
                      </m:r>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m:t>
                      </m:r>
                      <m:r>
                        <a:rPr lang="zh-CN" altLang="en-US" i="1">
                          <a:latin typeface="Cambria Math" panose="02040503050406030204" pitchFamily="18" charset="0"/>
                        </a:rPr>
                        <m:t>𝑥</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𝑥</m:t>
                              </m:r>
                            </m:e>
                          </m:d>
                        </m:sup>
                      </m:sSup>
                    </m:oMath>
                  </m:oMathPara>
                </a14:m>
                <a:endParaRPr lang="zh-CN" altLang="en-US" dirty="0"/>
              </a:p>
            </p:txBody>
          </p:sp>
        </mc:Choice>
        <mc:Fallback xmlns="">
          <p:sp>
            <p:nvSpPr>
              <p:cNvPr id="9" name="矩形 8">
                <a:extLst>
                  <a:ext uri="{FF2B5EF4-FFF2-40B4-BE49-F238E27FC236}">
                    <a16:creationId xmlns:a16="http://schemas.microsoft.com/office/drawing/2014/main" id="{FA7AECA9-65BC-4E69-AF40-10198CED1761}"/>
                  </a:ext>
                </a:extLst>
              </p:cNvPr>
              <p:cNvSpPr>
                <a:spLocks noRot="1" noChangeAspect="1" noMove="1" noResize="1" noEditPoints="1" noAdjustHandles="1" noChangeArrowheads="1" noChangeShapeType="1" noTextEdit="1"/>
              </p:cNvSpPr>
              <p:nvPr/>
            </p:nvSpPr>
            <p:spPr>
              <a:xfrm>
                <a:off x="875946" y="4472212"/>
                <a:ext cx="7575176" cy="71827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C918D4A-C6B8-44D3-820C-4ABE8BD91CCF}"/>
                  </a:ext>
                </a:extLst>
              </p:cNvPr>
              <p:cNvSpPr/>
              <p:nvPr/>
            </p:nvSpPr>
            <p:spPr>
              <a:xfrm>
                <a:off x="1535207" y="5273093"/>
                <a:ext cx="6073586" cy="7167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zh-CN" altLang="en-US">
                              <a:latin typeface="Cambria Math" panose="02040503050406030204" pitchFamily="18" charset="0"/>
                            </a:rPr>
                            <m:t>𝜕</m:t>
                          </m:r>
                          <m:r>
                            <a:rPr lang="zh-CN" altLang="en-US">
                              <a:latin typeface="Cambria Math" panose="02040503050406030204" pitchFamily="18" charset="0"/>
                            </a:rPr>
                            <m:t>𝔼</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𝑦𝐹</m:t>
                                  </m:r>
                                  <m:r>
                                    <a:rPr lang="zh-CN" altLang="en-US">
                                      <a:latin typeface="Cambria Math" panose="02040503050406030204" pitchFamily="18" charset="0"/>
                                    </a:rPr>
                                    <m:t>(</m:t>
                                  </m:r>
                                  <m:r>
                                    <a:rPr lang="zh-CN" altLang="en-US" i="1">
                                      <a:latin typeface="Cambria Math" panose="02040503050406030204" pitchFamily="18" charset="0"/>
                                    </a:rPr>
                                    <m:t>𝑥</m:t>
                                  </m:r>
                                </m:e>
                              </m:d>
                            </m:sup>
                          </m:sSup>
                          <m:r>
                            <a:rPr lang="zh-CN" altLang="en-US">
                              <a:latin typeface="Cambria Math" panose="02040503050406030204" pitchFamily="18" charset="0"/>
                            </a:rPr>
                            <m:t>|</m:t>
                          </m:r>
                          <m:r>
                            <a:rPr lang="zh-CN" altLang="en-US" i="1">
                              <a:latin typeface="Cambria Math" panose="02040503050406030204" pitchFamily="18" charset="0"/>
                            </a:rPr>
                            <m:t>𝑥</m:t>
                          </m:r>
                          <m:r>
                            <a:rPr lang="en-US" altLang="zh-CN" b="0" i="1" smtClean="0">
                              <a:latin typeface="Cambria Math" panose="02040503050406030204" pitchFamily="18" charset="0"/>
                            </a:rPr>
                            <m:t>]</m:t>
                          </m:r>
                        </m:num>
                        <m:den>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𝐹</m:t>
                              </m:r>
                              <m:r>
                                <a:rPr lang="zh-CN" altLang="en-US">
                                  <a:latin typeface="Cambria Math" panose="02040503050406030204" pitchFamily="18" charset="0"/>
                                </a:rPr>
                                <m:t>(</m:t>
                              </m:r>
                              <m:r>
                                <a:rPr lang="zh-CN" altLang="en-US" i="1">
                                  <a:latin typeface="Cambria Math" panose="02040503050406030204" pitchFamily="18" charset="0"/>
                                </a:rPr>
                                <m:t>𝑥</m:t>
                              </m:r>
                            </m:e>
                          </m:d>
                        </m:den>
                      </m:f>
                      <m:r>
                        <a:rPr lang="zh-CN" altLang="en-US" i="0">
                          <a:latin typeface="Cambria Math" panose="02040503050406030204" pitchFamily="18" charset="0"/>
                        </a:rPr>
                        <m:t>=0⇒</m:t>
                      </m:r>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func>
                        <m:funcPr>
                          <m:ctrlPr>
                            <a:rPr lang="en-US" altLang="zh-CN" b="0" i="1" smtClean="0">
                              <a:latin typeface="Cambria Math" panose="02040503050406030204" pitchFamily="18" charset="0"/>
                            </a:rPr>
                          </m:ctrlPr>
                        </m:funcPr>
                        <m:fName>
                          <m:r>
                            <m:rPr>
                              <m:sty m:val="p"/>
                            </m:rPr>
                            <a:rPr lang="zh-CN" altLang="en-US" i="0">
                              <a:latin typeface="Cambria Math" panose="02040503050406030204" pitchFamily="18" charset="0"/>
                            </a:rPr>
                            <m:t>log</m:t>
                          </m:r>
                        </m:fName>
                        <m:e>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1">
                                      <a:latin typeface="Cambria Math" panose="02040503050406030204" pitchFamily="18" charset="0"/>
                                    </a:rPr>
                                    <m:t>𝑃</m:t>
                                  </m:r>
                                  <m:r>
                                    <a:rPr lang="zh-CN" altLang="en-US">
                                      <a:latin typeface="Cambria Math" panose="02040503050406030204" pitchFamily="18" charset="0"/>
                                    </a:rPr>
                                    <m:t>(</m:t>
                                  </m:r>
                                  <m:r>
                                    <a:rPr lang="zh-CN" altLang="en-US" i="1">
                                      <a:latin typeface="Cambria Math" panose="02040503050406030204" pitchFamily="18" charset="0"/>
                                    </a:rPr>
                                    <m:t>𝑦</m:t>
                                  </m:r>
                                  <m:r>
                                    <a:rPr lang="zh-CN" altLang="en-US">
                                      <a:latin typeface="Cambria Math" panose="02040503050406030204" pitchFamily="18" charset="0"/>
                                    </a:rPr>
                                    <m:t>=1|</m:t>
                                  </m:r>
                                  <m:r>
                                    <a:rPr lang="zh-CN" altLang="en-US" i="1">
                                      <a:latin typeface="Cambria Math" panose="02040503050406030204" pitchFamily="18" charset="0"/>
                                    </a:rPr>
                                    <m:t>𝑥</m:t>
                                  </m:r>
                                </m:e>
                              </m:d>
                            </m:num>
                            <m:den>
                              <m:d>
                                <m:dPr>
                                  <m:begChr m:val=""/>
                                  <m:ctrlPr>
                                    <a:rPr lang="zh-CN" altLang="en-US" i="1">
                                      <a:latin typeface="Cambria Math" panose="02040503050406030204" pitchFamily="18" charset="0"/>
                                    </a:rPr>
                                  </m:ctrlPr>
                                </m:dPr>
                                <m:e>
                                  <m:r>
                                    <a:rPr lang="zh-CN" altLang="en-US" i="1">
                                      <a:latin typeface="Cambria Math" panose="02040503050406030204" pitchFamily="18" charset="0"/>
                                    </a:rPr>
                                    <m:t>𝑃</m:t>
                                  </m:r>
                                  <m:r>
                                    <a:rPr lang="zh-CN" altLang="en-US">
                                      <a:latin typeface="Cambria Math" panose="02040503050406030204" pitchFamily="18" charset="0"/>
                                    </a:rPr>
                                    <m:t>(</m:t>
                                  </m:r>
                                  <m:r>
                                    <a:rPr lang="zh-CN" altLang="en-US" i="1">
                                      <a:latin typeface="Cambria Math" panose="02040503050406030204" pitchFamily="18" charset="0"/>
                                    </a:rPr>
                                    <m:t>𝑦</m:t>
                                  </m:r>
                                  <m:r>
                                    <a:rPr lang="zh-CN" altLang="en-US">
                                      <a:latin typeface="Cambria Math" panose="02040503050406030204" pitchFamily="18" charset="0"/>
                                    </a:rPr>
                                    <m:t>=−1|</m:t>
                                  </m:r>
                                  <m:r>
                                    <a:rPr lang="zh-CN" altLang="en-US" i="1">
                                      <a:latin typeface="Cambria Math" panose="02040503050406030204" pitchFamily="18" charset="0"/>
                                    </a:rPr>
                                    <m:t>𝑥</m:t>
                                  </m:r>
                                </m:e>
                              </m:d>
                            </m:den>
                          </m:f>
                        </m:e>
                      </m:func>
                    </m:oMath>
                  </m:oMathPara>
                </a14:m>
                <a:endParaRPr lang="zh-CN" altLang="en-US" dirty="0"/>
              </a:p>
            </p:txBody>
          </p:sp>
        </mc:Choice>
        <mc:Fallback xmlns="">
          <p:sp>
            <p:nvSpPr>
              <p:cNvPr id="11" name="矩形 10">
                <a:extLst>
                  <a:ext uri="{FF2B5EF4-FFF2-40B4-BE49-F238E27FC236}">
                    <a16:creationId xmlns:a16="http://schemas.microsoft.com/office/drawing/2014/main" id="{7C918D4A-C6B8-44D3-820C-4ABE8BD91CCF}"/>
                  </a:ext>
                </a:extLst>
              </p:cNvPr>
              <p:cNvSpPr>
                <a:spLocks noRot="1" noChangeAspect="1" noMove="1" noResize="1" noEditPoints="1" noAdjustHandles="1" noChangeArrowheads="1" noChangeShapeType="1" noTextEdit="1"/>
              </p:cNvSpPr>
              <p:nvPr/>
            </p:nvSpPr>
            <p:spPr>
              <a:xfrm>
                <a:off x="1535207" y="5273093"/>
                <a:ext cx="6073586" cy="71673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1015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AdaBoost</a:t>
            </a:r>
            <a:r>
              <a:rPr lang="zh-CN" altLang="en-US" dirty="0"/>
              <a:t>：一个指数规范</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21</a:t>
            </a:fld>
            <a:endParaRPr lang="zh-CN" altLang="en-US" dirty="0"/>
          </a:p>
        </p:txBody>
      </p:sp>
      <mc:AlternateContent xmlns:mc="http://schemas.openxmlformats.org/markup-compatibility/2006">
        <mc:Choice xmlns:a14="http://schemas.microsoft.com/office/drawing/2010/main"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95169" y="1431863"/>
                <a:ext cx="7953661" cy="480860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最优</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F(x)</a:t>
                </a: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AdaBoost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和逻辑斯谛回归的损失函数几乎相同</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AdaBoost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的最优</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𝐹</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对应于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倍的逻辑斯谛回归</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𝐹</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95169" y="1431863"/>
                <a:ext cx="7953661" cy="4808601"/>
              </a:xfrm>
              <a:prstGeom prst="rect">
                <a:avLst/>
              </a:prstGeom>
              <a:blipFill>
                <a:blip r:embed="rId3"/>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73809A9-08F9-4038-8E00-A92F8D725F00}"/>
                  </a:ext>
                </a:extLst>
              </p:cNvPr>
              <p:cNvSpPr/>
              <p:nvPr/>
            </p:nvSpPr>
            <p:spPr>
              <a:xfrm>
                <a:off x="1373842" y="2092014"/>
                <a:ext cx="6073586" cy="7182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0">
                                  <a:latin typeface="Cambria Math" panose="02040503050406030204" pitchFamily="18" charset="0"/>
                                </a:rPr>
                                <m:t>𝔼</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𝑦𝐹</m:t>
                                      </m:r>
                                      <m:r>
                                        <a:rPr lang="zh-CN" altLang="en-US" i="0">
                                          <a:latin typeface="Cambria Math" panose="02040503050406030204" pitchFamily="18" charset="0"/>
                                        </a:rPr>
                                        <m:t>(</m:t>
                                      </m:r>
                                      <m:r>
                                        <a:rPr lang="zh-CN" altLang="en-US" i="1">
                                          <a:latin typeface="Cambria Math" panose="02040503050406030204" pitchFamily="18" charset="0"/>
                                        </a:rPr>
                                        <m:t>𝑥</m:t>
                                      </m:r>
                                    </m:e>
                                  </m:d>
                                </m:sup>
                              </m:sSup>
                              <m:r>
                                <a:rPr lang="zh-CN" altLang="en-US" i="0">
                                  <a:latin typeface="Cambria Math" panose="02040503050406030204" pitchFamily="18" charset="0"/>
                                </a:rPr>
                                <m:t>|</m:t>
                              </m:r>
                              <m:r>
                                <a:rPr lang="zh-CN" altLang="en-US" i="1">
                                  <a:latin typeface="Cambria Math" panose="02040503050406030204" pitchFamily="18" charset="0"/>
                                </a:rPr>
                                <m:t>𝑥</m:t>
                              </m:r>
                            </m:e>
                          </m:d>
                        </m:num>
                        <m:den>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𝑥</m:t>
                              </m:r>
                            </m:e>
                          </m:d>
                        </m:den>
                      </m:f>
                      <m:r>
                        <a:rPr lang="zh-CN" altLang="en-US" i="0">
                          <a:latin typeface="Cambria Math" panose="02040503050406030204" pitchFamily="18" charset="0"/>
                        </a:rPr>
                        <m:t>=0⇒</m:t>
                      </m:r>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r>
                        <m:rPr>
                          <m:sty m:val="p"/>
                        </m:rPr>
                        <a:rPr lang="zh-CN" altLang="en-US" i="0">
                          <a:latin typeface="Cambria Math" panose="02040503050406030204" pitchFamily="18" charset="0"/>
                        </a:rPr>
                        <m:t>log</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m:t>
                              </m:r>
                              <m:r>
                                <a:rPr lang="zh-CN" altLang="en-US" i="1">
                                  <a:latin typeface="Cambria Math" panose="02040503050406030204" pitchFamily="18" charset="0"/>
                                </a:rPr>
                                <m:t>𝑥</m:t>
                              </m:r>
                            </m:e>
                          </m:d>
                        </m:num>
                        <m:den>
                          <m:d>
                            <m:dPr>
                              <m:begChr m:val=""/>
                              <m:ctrlPr>
                                <a:rPr lang="zh-CN" altLang="en-US" i="1">
                                  <a:latin typeface="Cambria Math" panose="02040503050406030204" pitchFamily="18" charset="0"/>
                                </a:rPr>
                              </m:ctrlPr>
                            </m:dPr>
                            <m:e>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m:t>
                              </m:r>
                              <m:r>
                                <a:rPr lang="zh-CN" altLang="en-US" i="1">
                                  <a:latin typeface="Cambria Math" panose="02040503050406030204" pitchFamily="18" charset="0"/>
                                </a:rPr>
                                <m:t>𝑥</m:t>
                              </m:r>
                            </m:e>
                          </m:d>
                        </m:den>
                      </m:f>
                    </m:oMath>
                  </m:oMathPara>
                </a14:m>
                <a:endParaRPr lang="zh-CN" altLang="en-US" dirty="0"/>
              </a:p>
            </p:txBody>
          </p:sp>
        </mc:Choice>
        <mc:Fallback xmlns="">
          <p:sp>
            <p:nvSpPr>
              <p:cNvPr id="10" name="矩形 9">
                <a:extLst>
                  <a:ext uri="{FF2B5EF4-FFF2-40B4-BE49-F238E27FC236}">
                    <a16:creationId xmlns:a16="http://schemas.microsoft.com/office/drawing/2014/main" id="{773809A9-08F9-4038-8E00-A92F8D725F00}"/>
                  </a:ext>
                </a:extLst>
              </p:cNvPr>
              <p:cNvSpPr>
                <a:spLocks noRot="1" noChangeAspect="1" noMove="1" noResize="1" noEditPoints="1" noAdjustHandles="1" noChangeArrowheads="1" noChangeShapeType="1" noTextEdit="1"/>
              </p:cNvSpPr>
              <p:nvPr/>
            </p:nvSpPr>
            <p:spPr>
              <a:xfrm>
                <a:off x="1373842" y="2092014"/>
                <a:ext cx="6073586" cy="71827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FCF638C-74E4-4E22-845B-6132EA7E8CC3}"/>
                  </a:ext>
                </a:extLst>
              </p:cNvPr>
              <p:cNvSpPr/>
              <p:nvPr/>
            </p:nvSpPr>
            <p:spPr>
              <a:xfrm>
                <a:off x="3759303" y="2814624"/>
                <a:ext cx="2916311" cy="6839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2</m:t>
                                  </m:r>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𝑥</m:t>
                                  </m:r>
                                </m:e>
                              </m:d>
                            </m:sup>
                          </m:sSup>
                        </m:num>
                        <m:den>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2</m:t>
                                  </m:r>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𝑥</m:t>
                                  </m:r>
                                </m:e>
                              </m:d>
                            </m:sup>
                          </m:sSup>
                        </m:den>
                      </m:f>
                    </m:oMath>
                  </m:oMathPara>
                </a14:m>
                <a:endParaRPr lang="zh-CN" altLang="en-US" dirty="0"/>
              </a:p>
            </p:txBody>
          </p:sp>
        </mc:Choice>
        <mc:Fallback xmlns="">
          <p:sp>
            <p:nvSpPr>
              <p:cNvPr id="3" name="矩形 2">
                <a:extLst>
                  <a:ext uri="{FF2B5EF4-FFF2-40B4-BE49-F238E27FC236}">
                    <a16:creationId xmlns:a16="http://schemas.microsoft.com/office/drawing/2014/main" id="{0FCF638C-74E4-4E22-845B-6132EA7E8CC3}"/>
                  </a:ext>
                </a:extLst>
              </p:cNvPr>
              <p:cNvSpPr>
                <a:spLocks noRot="1" noChangeAspect="1" noMove="1" noResize="1" noEditPoints="1" noAdjustHandles="1" noChangeArrowheads="1" noChangeShapeType="1" noTextEdit="1"/>
              </p:cNvSpPr>
              <p:nvPr/>
            </p:nvSpPr>
            <p:spPr>
              <a:xfrm>
                <a:off x="3759303" y="2814624"/>
                <a:ext cx="2916311" cy="68397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7543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误分类误差</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22</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5700820"/>
            <a:ext cx="7953661" cy="75552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指数准则和对数似然（交叉熵）在二阶泰勒级数上是等价的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7" name="图片 6">
            <a:extLst>
              <a:ext uri="{FF2B5EF4-FFF2-40B4-BE49-F238E27FC236}">
                <a16:creationId xmlns:a16="http://schemas.microsoft.com/office/drawing/2014/main" id="{D28581D8-B01E-438E-878E-3CFF8D26C1DD}"/>
              </a:ext>
            </a:extLst>
          </p:cNvPr>
          <p:cNvPicPr>
            <a:picLocks noChangeAspect="1"/>
          </p:cNvPicPr>
          <p:nvPr/>
        </p:nvPicPr>
        <p:blipFill>
          <a:blip r:embed="rId3"/>
          <a:stretch>
            <a:fillRect/>
          </a:stretch>
        </p:blipFill>
        <p:spPr>
          <a:xfrm>
            <a:off x="1839287" y="1189077"/>
            <a:ext cx="5465425" cy="4678628"/>
          </a:xfrm>
          <a:prstGeom prst="rect">
            <a:avLst/>
          </a:prstGeom>
        </p:spPr>
      </p:pic>
    </p:spTree>
    <p:extLst>
      <p:ext uri="{BB962C8B-B14F-4D97-AF65-F5344CB8AC3E}">
        <p14:creationId xmlns:p14="http://schemas.microsoft.com/office/powerpoint/2010/main" val="3331193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23</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2840641" y="2818894"/>
            <a:ext cx="3018729" cy="1220215"/>
          </a:xfrm>
        </p:spPr>
        <p:txBody>
          <a:bodyPr>
            <a:normAutofit fontScale="90000"/>
          </a:bodyPr>
          <a:lstStyle/>
          <a:p>
            <a:r>
              <a:rPr kumimoji="1" lang="en-US" altLang="zh-CN" dirty="0"/>
              <a:t>AdaBoost</a:t>
            </a:r>
            <a:r>
              <a:rPr kumimoji="1" lang="zh-CN" altLang="en-US" dirty="0"/>
              <a:t>算法</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284594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离散型</a:t>
            </a:r>
            <a:r>
              <a:rPr lang="en-US" altLang="zh-CN" dirty="0"/>
              <a:t>AdaBoost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24</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3"/>
                <a:ext cx="7953661" cy="289809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准则</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𝑦𝐹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p>
                    </m:sSup>
                    <m:r>
                      <a:rPr lang="en-US" altLang="zh-CN" i="1">
                        <a:latin typeface="Cambria Math" panose="02040503050406030204" pitchFamily="18" charset="0"/>
                      </a:rPr>
                      <m:t>]</m:t>
                    </m:r>
                  </m:oMath>
                </a14:m>
                <a:endParaRPr lang="en-US" altLang="zh-CN" dirty="0"/>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当前估计值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𝐹</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寻找改进的估计值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𝐹</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𝑐𝑓</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泰勒级数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num>
                        <m:den>
                          <m:r>
                            <a:rPr lang="en-US" altLang="zh-CN" i="1">
                              <a:latin typeface="Cambria Math" panose="02040503050406030204" pitchFamily="18" charset="0"/>
                            </a:rPr>
                            <m:t>1!</m:t>
                          </m:r>
                        </m:den>
                      </m:f>
                      <m:r>
                        <a:rPr lang="en-US" altLang="zh-CN" i="1">
                          <a:latin typeface="Cambria Math" panose="02040503050406030204" pitchFamily="18" charset="0"/>
                        </a:rPr>
                        <m:t>𝑥</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num>
                        <m:den>
                          <m:r>
                            <a:rPr lang="en-US" altLang="zh-CN" i="1">
                              <a:latin typeface="Cambria Math" panose="02040503050406030204" pitchFamily="18" charset="0"/>
                            </a:rPr>
                            <m:t>2!</m:t>
                          </m:r>
                        </m:den>
                      </m:f>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num>
                        <m:den>
                          <m:r>
                            <a:rPr lang="en-US" altLang="zh-CN" i="1">
                              <a:latin typeface="Cambria Math" panose="02040503050406030204" pitchFamily="18" charset="0"/>
                            </a:rPr>
                            <m:t>3!</m:t>
                          </m:r>
                        </m:den>
                      </m:f>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i="1">
                          <a:latin typeface="Cambria Math" panose="02040503050406030204" pitchFamily="18" charset="0"/>
                        </a:rPr>
                        <m:t>+⋯</m:t>
                      </m:r>
                    </m:oMath>
                  </m:oMathPara>
                </a14:m>
                <a:endParaRPr lang="zh-CN" altLang="zh-CN" dirty="0"/>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二阶泰勒级数</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3"/>
                <a:ext cx="7953661" cy="2898090"/>
              </a:xfrm>
              <a:prstGeom prst="rect">
                <a:avLst/>
              </a:prstGeom>
              <a:blipFill>
                <a:blip r:embed="rId5"/>
                <a:stretch>
                  <a:fillRect l="-460" t="-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76AB42-A596-4F05-A316-48D9606A912B}"/>
                  </a:ext>
                </a:extLst>
              </p:cNvPr>
              <p:cNvSpPr txBox="1"/>
              <p:nvPr/>
            </p:nvSpPr>
            <p:spPr>
              <a:xfrm>
                <a:off x="5090197" y="1431863"/>
                <a:ext cx="13581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±1</m:t>
                      </m:r>
                    </m:oMath>
                  </m:oMathPara>
                </a14:m>
                <a:endParaRPr lang="zh-CN" altLang="en-US" dirty="0"/>
              </a:p>
            </p:txBody>
          </p:sp>
        </mc:Choice>
        <mc:Fallback xmlns="">
          <p:sp>
            <p:nvSpPr>
              <p:cNvPr id="6" name="文本框 5">
                <a:extLst>
                  <a:ext uri="{FF2B5EF4-FFF2-40B4-BE49-F238E27FC236}">
                    <a16:creationId xmlns:a16="http://schemas.microsoft.com/office/drawing/2014/main" id="{B576AB42-A596-4F05-A316-48D9606A912B}"/>
                  </a:ext>
                </a:extLst>
              </p:cNvPr>
              <p:cNvSpPr txBox="1">
                <a:spLocks noRot="1" noChangeAspect="1" noMove="1" noResize="1" noEditPoints="1" noAdjustHandles="1" noChangeArrowheads="1" noChangeShapeType="1" noTextEdit="1"/>
              </p:cNvSpPr>
              <p:nvPr/>
            </p:nvSpPr>
            <p:spPr>
              <a:xfrm>
                <a:off x="5090197" y="1431863"/>
                <a:ext cx="1358192" cy="369332"/>
              </a:xfrm>
              <a:prstGeom prst="rect">
                <a:avLst/>
              </a:prstGeom>
              <a:blipFill>
                <a:blip r:embed="rId6"/>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BD4E855-97EE-4750-99A4-1DA021170E1C}"/>
                  </a:ext>
                </a:extLst>
              </p:cNvPr>
              <p:cNvSpPr/>
              <p:nvPr/>
            </p:nvSpPr>
            <p:spPr>
              <a:xfrm>
                <a:off x="2101544" y="4220293"/>
                <a:ext cx="5956311" cy="13456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2000" i="1" smtClean="0">
                              <a:latin typeface="Cambria Math" panose="02040503050406030204" pitchFamily="18" charset="0"/>
                            </a:rPr>
                          </m:ctrlPr>
                        </m:eqArrPr>
                        <m:e>
                          <m:r>
                            <a:rPr lang="zh-CN" altLang="en-US" sz="2000" i="1">
                              <a:latin typeface="Cambria Math" panose="02040503050406030204" pitchFamily="18" charset="0"/>
                            </a:rPr>
                            <m:t>𝐽</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𝐹</m:t>
                              </m:r>
                              <m:r>
                                <a:rPr lang="zh-CN" altLang="en-US" sz="2000" i="0">
                                  <a:latin typeface="Cambria Math" panose="02040503050406030204" pitchFamily="18" charset="0"/>
                                </a:rPr>
                                <m:t>+</m:t>
                              </m:r>
                              <m:r>
                                <a:rPr lang="zh-CN" altLang="en-US" sz="2000" i="1">
                                  <a:latin typeface="Cambria Math" panose="02040503050406030204" pitchFamily="18" charset="0"/>
                                </a:rPr>
                                <m:t>𝑐𝑓</m:t>
                              </m:r>
                            </m:e>
                          </m:d>
                          <m:r>
                            <a:rPr lang="zh-CN" altLang="en-US" sz="2000" i="0">
                              <a:latin typeface="Cambria Math" panose="02040503050406030204" pitchFamily="18" charset="0"/>
                            </a:rPr>
                            <m:t>&amp;=</m:t>
                          </m:r>
                          <m:r>
                            <a:rPr lang="zh-CN" altLang="en-US" sz="2000">
                              <a:latin typeface="Cambria Math" panose="02040503050406030204" pitchFamily="18" charset="0"/>
                            </a:rPr>
                            <m:t>𝔼</m:t>
                          </m:r>
                          <m:d>
                            <m:dPr>
                              <m:begChr m:val="["/>
                              <m:endChr m:val="]"/>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0">
                                      <a:latin typeface="Cambria Math" panose="02040503050406030204" pitchFamily="18" charset="0"/>
                                    </a:rPr>
                                    <m:t>−</m:t>
                                  </m:r>
                                  <m:r>
                                    <a:rPr lang="zh-CN" altLang="en-US" sz="2000" i="1">
                                      <a:latin typeface="Cambria Math" panose="02040503050406030204" pitchFamily="18" charset="0"/>
                                    </a:rPr>
                                    <m:t>𝑦</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𝐹</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e>
                                      </m:d>
                                      <m:r>
                                        <a:rPr lang="zh-CN" altLang="en-US" sz="2000" i="0">
                                          <a:latin typeface="Cambria Math" panose="02040503050406030204" pitchFamily="18" charset="0"/>
                                        </a:rPr>
                                        <m:t>+</m:t>
                                      </m:r>
                                      <m:r>
                                        <a:rPr lang="zh-CN" altLang="en-US" sz="2000" i="1">
                                          <a:latin typeface="Cambria Math" panose="02040503050406030204" pitchFamily="18" charset="0"/>
                                        </a:rPr>
                                        <m:t>𝑐𝑓</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e>
                                      </m:d>
                                    </m:e>
                                  </m:d>
                                </m:sup>
                              </m:sSup>
                            </m:e>
                          </m:d>
                        </m:e>
                        <m:e>
                          <m:r>
                            <a:rPr lang="zh-CN" altLang="en-US" sz="2000" i="0">
                              <a:latin typeface="Cambria Math" panose="02040503050406030204" pitchFamily="18" charset="0"/>
                            </a:rPr>
                            <m:t>&amp;≃</m:t>
                          </m:r>
                          <m:r>
                            <a:rPr lang="zh-CN" altLang="en-US" sz="2000">
                              <a:latin typeface="Cambria Math" panose="02040503050406030204" pitchFamily="18" charset="0"/>
                            </a:rPr>
                            <m:t>𝔼</m:t>
                          </m:r>
                          <m:d>
                            <m:dPr>
                              <m:begChr m:val="["/>
                              <m:endChr m:val="]"/>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0">
                                      <a:latin typeface="Cambria Math" panose="02040503050406030204" pitchFamily="18" charset="0"/>
                                    </a:rPr>
                                    <m:t>−</m:t>
                                  </m:r>
                                  <m:r>
                                    <a:rPr lang="zh-CN" altLang="en-US" sz="2000" i="1">
                                      <a:latin typeface="Cambria Math" panose="02040503050406030204" pitchFamily="18" charset="0"/>
                                    </a:rPr>
                                    <m:t>𝑦𝐹</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e>
                                  </m:d>
                                </m:sup>
                              </m:sSup>
                              <m:d>
                                <m:dPr>
                                  <m:ctrlPr>
                                    <a:rPr lang="zh-CN" altLang="en-US" sz="2000" i="1">
                                      <a:latin typeface="Cambria Math" panose="02040503050406030204" pitchFamily="18" charset="0"/>
                                    </a:rPr>
                                  </m:ctrlPr>
                                </m:dPr>
                                <m:e>
                                  <m:r>
                                    <a:rPr lang="zh-CN" altLang="en-US" sz="2000" i="0">
                                      <a:latin typeface="Cambria Math" panose="02040503050406030204" pitchFamily="18" charset="0"/>
                                    </a:rPr>
                                    <m:t>1−</m:t>
                                  </m:r>
                                  <m:r>
                                    <a:rPr lang="zh-CN" altLang="en-US" sz="2000" i="1">
                                      <a:latin typeface="Cambria Math" panose="02040503050406030204" pitchFamily="18" charset="0"/>
                                    </a:rPr>
                                    <m:t>𝑦𝑐𝑓</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e>
                                  </m:d>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𝑐</m:t>
                                      </m:r>
                                    </m:e>
                                    <m:sup>
                                      <m:r>
                                        <a:rPr lang="zh-CN" altLang="en-US" sz="2000">
                                          <a:latin typeface="Cambria Math" panose="02040503050406030204" pitchFamily="18" charset="0"/>
                                        </a:rPr>
                                        <m:t>2</m:t>
                                      </m:r>
                                    </m:sup>
                                  </m:sSup>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𝑦</m:t>
                                      </m:r>
                                    </m:e>
                                    <m:sup>
                                      <m:r>
                                        <a:rPr lang="zh-CN" altLang="en-US" sz="2000">
                                          <a:latin typeface="Cambria Math" panose="02040503050406030204" pitchFamily="18" charset="0"/>
                                        </a:rPr>
                                        <m:t>2</m:t>
                                      </m:r>
                                    </m:sup>
                                  </m:sSup>
                                  <m:r>
                                    <a:rPr lang="zh-CN" altLang="en-US" sz="2000" i="1">
                                      <a:latin typeface="Cambria Math" panose="02040503050406030204" pitchFamily="18" charset="0"/>
                                    </a:rPr>
                                    <m:t>𝑓</m:t>
                                  </m:r>
                                  <m:sSup>
                                    <m:sSupPr>
                                      <m:ctrlPr>
                                        <a:rPr lang="zh-CN" altLang="en-US" sz="2000" i="1">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e>
                                      </m:d>
                                    </m:e>
                                    <m:sup>
                                      <m:r>
                                        <a:rPr lang="zh-CN" altLang="en-US" sz="2000">
                                          <a:latin typeface="Cambria Math" panose="02040503050406030204" pitchFamily="18" charset="0"/>
                                        </a:rPr>
                                        <m:t>2</m:t>
                                      </m:r>
                                    </m:sup>
                                  </m:sSup>
                                  <m:r>
                                    <a:rPr lang="en-US" altLang="zh-CN" sz="2000" b="0" i="1" smtClean="0">
                                      <a:latin typeface="Cambria Math" panose="02040503050406030204" pitchFamily="18" charset="0"/>
                                    </a:rPr>
                                    <m:t>/2</m:t>
                                  </m:r>
                                </m:e>
                              </m:d>
                            </m:e>
                          </m:d>
                        </m:e>
                        <m:e>
                          <m:r>
                            <a:rPr lang="zh-CN" altLang="en-US" sz="2000" i="0">
                              <a:latin typeface="Cambria Math" panose="02040503050406030204" pitchFamily="18" charset="0"/>
                            </a:rPr>
                            <m:t>&amp;=</m:t>
                          </m:r>
                          <m:r>
                            <a:rPr lang="zh-CN" altLang="en-US" sz="2000">
                              <a:latin typeface="Cambria Math" panose="02040503050406030204" pitchFamily="18" charset="0"/>
                            </a:rPr>
                            <m:t>𝔼</m:t>
                          </m:r>
                          <m:d>
                            <m:dPr>
                              <m:begChr m:val="["/>
                              <m:endChr m:val="]"/>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0">
                                      <a:latin typeface="Cambria Math" panose="02040503050406030204" pitchFamily="18" charset="0"/>
                                    </a:rPr>
                                    <m:t>−</m:t>
                                  </m:r>
                                  <m:r>
                                    <a:rPr lang="zh-CN" altLang="en-US" sz="2000" i="1">
                                      <a:latin typeface="Cambria Math" panose="02040503050406030204" pitchFamily="18" charset="0"/>
                                    </a:rPr>
                                    <m:t>𝑦𝐹</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e>
                                  </m:d>
                                </m:sup>
                              </m:sSup>
                              <m:d>
                                <m:dPr>
                                  <m:ctrlPr>
                                    <a:rPr lang="zh-CN" altLang="en-US" sz="2000" i="1">
                                      <a:latin typeface="Cambria Math" panose="02040503050406030204" pitchFamily="18" charset="0"/>
                                    </a:rPr>
                                  </m:ctrlPr>
                                </m:dPr>
                                <m:e>
                                  <m:r>
                                    <a:rPr lang="zh-CN" altLang="en-US" sz="2000" i="0">
                                      <a:latin typeface="Cambria Math" panose="02040503050406030204" pitchFamily="18" charset="0"/>
                                    </a:rPr>
                                    <m:t>1−</m:t>
                                  </m:r>
                                  <m:r>
                                    <a:rPr lang="zh-CN" altLang="en-US" sz="2000" i="1">
                                      <a:latin typeface="Cambria Math" panose="02040503050406030204" pitchFamily="18" charset="0"/>
                                    </a:rPr>
                                    <m:t>𝑦𝑐𝑓</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e>
                                  </m:d>
                                  <m:r>
                                    <a:rPr lang="zh-CN" altLang="en-US" sz="2000" i="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/2</m:t>
                                  </m:r>
                                </m:e>
                              </m:d>
                            </m:e>
                          </m:d>
                        </m:e>
                      </m:eqArr>
                    </m:oMath>
                  </m:oMathPara>
                </a14:m>
                <a:endParaRPr lang="zh-CN" altLang="en-US" sz="2000" dirty="0"/>
              </a:p>
            </p:txBody>
          </p:sp>
        </mc:Choice>
        <mc:Fallback xmlns="">
          <p:sp>
            <p:nvSpPr>
              <p:cNvPr id="10" name="矩形 9">
                <a:extLst>
                  <a:ext uri="{FF2B5EF4-FFF2-40B4-BE49-F238E27FC236}">
                    <a16:creationId xmlns:a16="http://schemas.microsoft.com/office/drawing/2014/main" id="{2BD4E855-97EE-4750-99A4-1DA021170E1C}"/>
                  </a:ext>
                </a:extLst>
              </p:cNvPr>
              <p:cNvSpPr>
                <a:spLocks noRot="1" noChangeAspect="1" noMove="1" noResize="1" noEditPoints="1" noAdjustHandles="1" noChangeArrowheads="1" noChangeShapeType="1" noTextEdit="1"/>
              </p:cNvSpPr>
              <p:nvPr/>
            </p:nvSpPr>
            <p:spPr>
              <a:xfrm>
                <a:off x="2101544" y="4220293"/>
                <a:ext cx="5956311" cy="134568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73235EB-9397-4F56-8629-5AE0A62AAF6B}"/>
                  </a:ext>
                </a:extLst>
              </p:cNvPr>
              <p:cNvSpPr/>
              <p:nvPr/>
            </p:nvSpPr>
            <p:spPr>
              <a:xfrm>
                <a:off x="935291" y="5655783"/>
                <a:ext cx="4154906" cy="369332"/>
              </a:xfrm>
              <a:prstGeom prst="rect">
                <a:avLst/>
              </a:prstGeom>
            </p:spPr>
            <p:txBody>
              <a:bodyPr wrap="squar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注意：</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sSup>
                      <m:sSup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d>
                          <m:d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e>
                      <m:sup>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矩形 10">
                <a:extLst>
                  <a:ext uri="{FF2B5EF4-FFF2-40B4-BE49-F238E27FC236}">
                    <a16:creationId xmlns:a16="http://schemas.microsoft.com/office/drawing/2014/main" id="{A73235EB-9397-4F56-8629-5AE0A62AAF6B}"/>
                  </a:ext>
                </a:extLst>
              </p:cNvPr>
              <p:cNvSpPr>
                <a:spLocks noRot="1" noChangeAspect="1" noMove="1" noResize="1" noEditPoints="1" noAdjustHandles="1" noChangeArrowheads="1" noChangeShapeType="1" noTextEdit="1"/>
              </p:cNvSpPr>
              <p:nvPr/>
            </p:nvSpPr>
            <p:spPr>
              <a:xfrm>
                <a:off x="935291" y="5655783"/>
                <a:ext cx="4154906" cy="369332"/>
              </a:xfrm>
              <a:prstGeom prst="rect">
                <a:avLst/>
              </a:prstGeom>
              <a:blipFill>
                <a:blip r:embed="rId8"/>
                <a:stretch>
                  <a:fillRect l="-1173" t="-8333" b="-2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9590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离散型</a:t>
            </a:r>
            <a:r>
              <a:rPr lang="en-US" altLang="zh-CN" dirty="0"/>
              <a:t>AdaBoost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3"/>
                <a:ext cx="7953661" cy="10286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准则</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𝑦𝐹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p>
                    </m:sSup>
                    <m:r>
                      <a:rPr lang="en-US" altLang="zh-CN" i="1">
                        <a:latin typeface="Cambria Math" panose="02040503050406030204" pitchFamily="18" charset="0"/>
                      </a:rPr>
                      <m:t>]</m:t>
                    </m:r>
                  </m:oMath>
                </a14:m>
                <a:endParaRPr lang="en-US" altLang="zh-CN" dirty="0"/>
              </a:p>
              <a:p>
                <a:pPr marL="0" indent="0">
                  <a:buNone/>
                </a:pPr>
                <a:endParaRPr lang="zh-CN" altLang="zh-CN" dirty="0"/>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3"/>
                <a:ext cx="7953661" cy="1028699"/>
              </a:xfrm>
              <a:prstGeom prst="rect">
                <a:avLst/>
              </a:prstGeom>
              <a:blipFill>
                <a:blip r:embed="rId5"/>
                <a:stretch>
                  <a:fillRect l="-460" t="-17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76AB42-A596-4F05-A316-48D9606A912B}"/>
                  </a:ext>
                </a:extLst>
              </p:cNvPr>
              <p:cNvSpPr txBox="1"/>
              <p:nvPr/>
            </p:nvSpPr>
            <p:spPr>
              <a:xfrm>
                <a:off x="5090197" y="1431863"/>
                <a:ext cx="13581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±1</m:t>
                      </m:r>
                    </m:oMath>
                  </m:oMathPara>
                </a14:m>
                <a:endParaRPr lang="zh-CN" altLang="en-US" dirty="0"/>
              </a:p>
            </p:txBody>
          </p:sp>
        </mc:Choice>
        <mc:Fallback xmlns="">
          <p:sp>
            <p:nvSpPr>
              <p:cNvPr id="6" name="文本框 5">
                <a:extLst>
                  <a:ext uri="{FF2B5EF4-FFF2-40B4-BE49-F238E27FC236}">
                    <a16:creationId xmlns:a16="http://schemas.microsoft.com/office/drawing/2014/main" id="{B576AB42-A596-4F05-A316-48D9606A912B}"/>
                  </a:ext>
                </a:extLst>
              </p:cNvPr>
              <p:cNvSpPr txBox="1">
                <a:spLocks noRot="1" noChangeAspect="1" noMove="1" noResize="1" noEditPoints="1" noAdjustHandles="1" noChangeArrowheads="1" noChangeShapeType="1" noTextEdit="1"/>
              </p:cNvSpPr>
              <p:nvPr/>
            </p:nvSpPr>
            <p:spPr>
              <a:xfrm>
                <a:off x="5090197" y="1431863"/>
                <a:ext cx="1358192" cy="369332"/>
              </a:xfrm>
              <a:prstGeom prst="rect">
                <a:avLst/>
              </a:prstGeom>
              <a:blipFill>
                <a:blip r:embed="rId6"/>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07C2D8B-F197-44D8-B661-612F89DC3BCB}"/>
                  </a:ext>
                </a:extLst>
              </p:cNvPr>
              <p:cNvSpPr/>
              <p:nvPr/>
            </p:nvSpPr>
            <p:spPr>
              <a:xfrm>
                <a:off x="1395675" y="1911949"/>
                <a:ext cx="4559710" cy="3811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zh-CN" i="1">
                              <a:latin typeface="Cambria Math" panose="02040503050406030204" pitchFamily="18" charset="0"/>
                            </a:rPr>
                          </m:ctrlPr>
                        </m:eqArrPr>
                        <m:e>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𝑐𝑓</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𝑦𝐹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p>
                          </m:sSup>
                          <m:r>
                            <a:rPr lang="en-US" altLang="zh-CN" i="1">
                              <a:latin typeface="Cambria Math" panose="02040503050406030204" pitchFamily="18" charset="0"/>
                            </a:rPr>
                            <m:t>(1−</m:t>
                          </m:r>
                          <m:r>
                            <a:rPr lang="en-US" altLang="zh-CN" i="1">
                              <a:latin typeface="Cambria Math" panose="02040503050406030204" pitchFamily="18" charset="0"/>
                            </a:rPr>
                            <m:t>𝑦𝑐𝑓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2</m:t>
                              </m:r>
                            </m:sup>
                          </m:sSup>
                          <m:r>
                            <a:rPr lang="en-US" altLang="zh-CN" i="1">
                              <a:latin typeface="Cambria Math" panose="02040503050406030204" pitchFamily="18" charset="0"/>
                            </a:rPr>
                            <m:t>/2)]</m:t>
                          </m:r>
                        </m:e>
                      </m:eqArr>
                    </m:oMath>
                  </m:oMathPara>
                </a14:m>
                <a:endParaRPr lang="zh-CN" altLang="en-US" dirty="0"/>
              </a:p>
            </p:txBody>
          </p:sp>
        </mc:Choice>
        <mc:Fallback xmlns="">
          <p:sp>
            <p:nvSpPr>
              <p:cNvPr id="3" name="矩形 2">
                <a:extLst>
                  <a:ext uri="{FF2B5EF4-FFF2-40B4-BE49-F238E27FC236}">
                    <a16:creationId xmlns:a16="http://schemas.microsoft.com/office/drawing/2014/main" id="{307C2D8B-F197-44D8-B661-612F89DC3BCB}"/>
                  </a:ext>
                </a:extLst>
              </p:cNvPr>
              <p:cNvSpPr>
                <a:spLocks noRot="1" noChangeAspect="1" noMove="1" noResize="1" noEditPoints="1" noAdjustHandles="1" noChangeArrowheads="1" noChangeShapeType="1" noTextEdit="1"/>
              </p:cNvSpPr>
              <p:nvPr/>
            </p:nvSpPr>
            <p:spPr>
              <a:xfrm>
                <a:off x="1395675" y="1911949"/>
                <a:ext cx="4559710" cy="381130"/>
              </a:xfrm>
              <a:prstGeom prst="rect">
                <a:avLst/>
              </a:prstGeom>
              <a:blipFill>
                <a:blip r:embed="rId7"/>
                <a:stretch>
                  <a:fillRect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E49F214A-60E9-4CB2-96B3-0B43474EAA02}"/>
                  </a:ext>
                </a:extLst>
              </p:cNvPr>
              <p:cNvSpPr txBox="1">
                <a:spLocks/>
              </p:cNvSpPr>
              <p:nvPr/>
            </p:nvSpPr>
            <p:spPr>
              <a:xfrm>
                <a:off x="681738" y="2571316"/>
                <a:ext cx="7953661" cy="10286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固定住</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𝑐</m:t>
                    </m:r>
                  </m:oMath>
                </a14:m>
                <a:r>
                  <a:rPr lang="zh-CN" altLang="en-US" dirty="0"/>
                  <a:t>求解</a:t>
                </a:r>
                <a14:m>
                  <m:oMath xmlns:m="http://schemas.openxmlformats.org/officeDocument/2006/math">
                    <m:r>
                      <a:rPr lang="en-US" altLang="zh-CN" b="0" i="1" dirty="0" smtClean="0">
                        <a:latin typeface="Cambria Math" panose="02040503050406030204" pitchFamily="18" charset="0"/>
                      </a:rPr>
                      <m:t>𝑓</m:t>
                    </m:r>
                  </m:oMath>
                </a14:m>
                <a:endParaRPr lang="zh-CN" altLang="zh-CN" dirty="0"/>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E49F214A-60E9-4CB2-96B3-0B43474EAA02}"/>
                  </a:ext>
                </a:extLst>
              </p:cNvPr>
              <p:cNvSpPr txBox="1">
                <a:spLocks noRot="1" noChangeAspect="1" noMove="1" noResize="1" noEditPoints="1" noAdjustHandles="1" noChangeArrowheads="1" noChangeShapeType="1" noTextEdit="1"/>
              </p:cNvSpPr>
              <p:nvPr/>
            </p:nvSpPr>
            <p:spPr>
              <a:xfrm>
                <a:off x="681738" y="2571316"/>
                <a:ext cx="7953661" cy="1028699"/>
              </a:xfrm>
              <a:prstGeom prst="rect">
                <a:avLst/>
              </a:prstGeom>
              <a:blipFill>
                <a:blip r:embed="rId8"/>
                <a:stretch>
                  <a:fillRect l="-460" t="-4142"/>
                </a:stretch>
              </a:blipFill>
            </p:spPr>
            <p:txBody>
              <a:bodyPr/>
              <a:lstStyle/>
              <a:p>
                <a:r>
                  <a:rPr lang="zh-CN" altLang="en-US">
                    <a:noFill/>
                  </a:rPr>
                  <a:t> </a:t>
                </a:r>
              </a:p>
            </p:txBody>
          </p:sp>
        </mc:Fallback>
      </mc:AlternateContent>
      <p:sp>
        <p:nvSpPr>
          <p:cNvPr id="10" name="内容占位符 2">
            <a:extLst>
              <a:ext uri="{FF2B5EF4-FFF2-40B4-BE49-F238E27FC236}">
                <a16:creationId xmlns:a16="http://schemas.microsoft.com/office/drawing/2014/main" id="{77AD3999-C501-4719-B0D8-A82B5AC56275}"/>
              </a:ext>
            </a:extLst>
          </p:cNvPr>
          <p:cNvSpPr txBox="1">
            <a:spLocks/>
          </p:cNvSpPr>
          <p:nvPr/>
        </p:nvSpPr>
        <p:spPr>
          <a:xfrm>
            <a:off x="1272763" y="4460154"/>
            <a:ext cx="3188532" cy="46713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其中加权条件期望为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E11A66E-01C4-4D5F-9FA2-7353EE912318}"/>
                  </a:ext>
                </a:extLst>
              </p:cNvPr>
              <p:cNvSpPr/>
              <p:nvPr/>
            </p:nvSpPr>
            <p:spPr>
              <a:xfrm>
                <a:off x="3381973" y="4967730"/>
                <a:ext cx="3416448" cy="7307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sSub>
                            <m:sSubPr>
                              <m:ctrlPr>
                                <a:rPr lang="zh-CN" altLang="en-US" i="1">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𝑤</m:t>
                              </m:r>
                            </m:sub>
                          </m:sSub>
                          <m:r>
                            <a:rPr lang="zh-CN" altLang="en-US" i="0">
                              <a:latin typeface="Cambria Math" panose="02040503050406030204" pitchFamily="18" charset="0"/>
                            </a:rPr>
                            <m:t>[</m:t>
                          </m:r>
                          <m:r>
                            <a:rPr lang="zh-CN" altLang="en-US" i="1">
                              <a:latin typeface="Cambria Math" panose="02040503050406030204" pitchFamily="18" charset="0"/>
                            </a:rPr>
                            <m:t>𝑦𝑓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𝔼</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𝑦𝐹</m:t>
                                          </m:r>
                                          <m:r>
                                            <a:rPr lang="zh-CN" altLang="en-US" i="0">
                                              <a:latin typeface="Cambria Math" panose="02040503050406030204" pitchFamily="18" charset="0"/>
                                            </a:rPr>
                                            <m:t>(</m:t>
                                          </m:r>
                                          <m:r>
                                            <a:rPr lang="zh-CN" altLang="en-US" i="1">
                                              <a:latin typeface="Cambria Math" panose="02040503050406030204" pitchFamily="18" charset="0"/>
                                            </a:rPr>
                                            <m:t>𝑥</m:t>
                                          </m:r>
                                        </m:e>
                                      </m:d>
                                    </m:sup>
                                  </m:sSup>
                                  <m:r>
                                    <a:rPr lang="zh-CN" altLang="en-US" i="1">
                                      <a:latin typeface="Cambria Math" panose="02040503050406030204" pitchFamily="18" charset="0"/>
                                    </a:rPr>
                                    <m:t>𝑦𝑓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e>
                              </m:d>
                            </m:num>
                            <m:den>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𝔼</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𝑦𝐹</m:t>
                                          </m:r>
                                          <m:r>
                                            <a:rPr lang="zh-CN" altLang="en-US" i="0">
                                              <a:latin typeface="Cambria Math" panose="02040503050406030204" pitchFamily="18" charset="0"/>
                                            </a:rPr>
                                            <m:t>(</m:t>
                                          </m:r>
                                          <m:r>
                                            <a:rPr lang="zh-CN" altLang="en-US" i="1">
                                              <a:latin typeface="Cambria Math" panose="02040503050406030204" pitchFamily="18" charset="0"/>
                                            </a:rPr>
                                            <m:t>𝑥</m:t>
                                          </m:r>
                                        </m:e>
                                      </m:d>
                                    </m:sup>
                                  </m:sSup>
                                </m:e>
                              </m:d>
                            </m:den>
                          </m:f>
                        </m:e>
                      </m:eqArr>
                    </m:oMath>
                  </m:oMathPara>
                </a14:m>
                <a:endParaRPr lang="zh-CN" altLang="en-US" dirty="0"/>
              </a:p>
            </p:txBody>
          </p:sp>
        </mc:Choice>
        <mc:Fallback xmlns="">
          <p:sp>
            <p:nvSpPr>
              <p:cNvPr id="7" name="矩形 6">
                <a:extLst>
                  <a:ext uri="{FF2B5EF4-FFF2-40B4-BE49-F238E27FC236}">
                    <a16:creationId xmlns:a16="http://schemas.microsoft.com/office/drawing/2014/main" id="{2E11A66E-01C4-4D5F-9FA2-7353EE912318}"/>
                  </a:ext>
                </a:extLst>
              </p:cNvPr>
              <p:cNvSpPr>
                <a:spLocks noRot="1" noChangeAspect="1" noMove="1" noResize="1" noEditPoints="1" noAdjustHandles="1" noChangeArrowheads="1" noChangeShapeType="1" noTextEdit="1"/>
              </p:cNvSpPr>
              <p:nvPr/>
            </p:nvSpPr>
            <p:spPr>
              <a:xfrm>
                <a:off x="3381973" y="4967730"/>
                <a:ext cx="3416448" cy="73071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937E87F7-5C44-4C47-87BF-98BC71042686}"/>
                  </a:ext>
                </a:extLst>
              </p:cNvPr>
              <p:cNvSpPr txBox="1">
                <a:spLocks/>
              </p:cNvSpPr>
              <p:nvPr/>
            </p:nvSpPr>
            <p:spPr>
              <a:xfrm>
                <a:off x="1272763" y="5876518"/>
                <a:ext cx="7723026" cy="46713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权重是在每个数据实例上的归一化误差系数</a:t>
                </a:r>
                <a14:m>
                  <m:oMath xmlns:m="http://schemas.openxmlformats.org/officeDocument/2006/math">
                    <m:sSup>
                      <m:sSupPr>
                        <m:ctrlP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𝑒</m:t>
                        </m:r>
                      </m:e>
                      <m:sup>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𝑦𝐹</m:t>
                        </m:r>
                        <m:d>
                          <m:dPr>
                            <m:ctrlP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sup>
                    </m:sSup>
                  </m:oMath>
                </a14:m>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2" name="内容占位符 2">
                <a:extLst>
                  <a:ext uri="{FF2B5EF4-FFF2-40B4-BE49-F238E27FC236}">
                    <a16:creationId xmlns:a16="http://schemas.microsoft.com/office/drawing/2014/main" id="{937E87F7-5C44-4C47-87BF-98BC71042686}"/>
                  </a:ext>
                </a:extLst>
              </p:cNvPr>
              <p:cNvSpPr txBox="1">
                <a:spLocks noRot="1" noChangeAspect="1" noMove="1" noResize="1" noEditPoints="1" noAdjustHandles="1" noChangeArrowheads="1" noChangeShapeType="1" noTextEdit="1"/>
              </p:cNvSpPr>
              <p:nvPr/>
            </p:nvSpPr>
            <p:spPr>
              <a:xfrm>
                <a:off x="1272763" y="5876518"/>
                <a:ext cx="7723026" cy="467136"/>
              </a:xfrm>
              <a:prstGeom prst="rect">
                <a:avLst/>
              </a:prstGeom>
              <a:blipFill>
                <a:blip r:embed="rId10"/>
                <a:stretch>
                  <a:fillRect l="-710" t="-2597" b="-38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1AD2034-74FA-424B-8F9D-F1274297EBD3}"/>
                  </a:ext>
                </a:extLst>
              </p:cNvPr>
              <p:cNvSpPr/>
              <p:nvPr/>
            </p:nvSpPr>
            <p:spPr>
              <a:xfrm>
                <a:off x="1272763" y="3030745"/>
                <a:ext cx="6677405" cy="13889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𝑓</m:t>
                              </m:r>
                            </m:lim>
                          </m:limLow>
                          <m:r>
                            <a:rPr lang="zh-CN" altLang="en-US" i="0">
                              <a:latin typeface="Cambria Math" panose="02040503050406030204" pitchFamily="18" charset="0"/>
                            </a:rPr>
                            <m:t> </m:t>
                          </m:r>
                          <m:r>
                            <a:rPr lang="zh-CN" altLang="en-US" i="1">
                              <a:latin typeface="Cambria Math" panose="02040503050406030204" pitchFamily="18" charset="0"/>
                            </a:rPr>
                            <m:t>𝐽</m:t>
                          </m:r>
                          <m:d>
                            <m:dPr>
                              <m:ctrlPr>
                                <a:rPr lang="zh-CN" altLang="en-US" i="1">
                                  <a:latin typeface="Cambria Math" panose="02040503050406030204" pitchFamily="18" charset="0"/>
                                </a:rPr>
                              </m:ctrlPr>
                            </m:dPr>
                            <m:e>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𝑐𝑓</m:t>
                              </m:r>
                            </m:e>
                          </m:d>
                          <m:r>
                            <a:rPr lang="zh-CN" altLang="en-US" i="0">
                              <a:latin typeface="Cambria Math" panose="02040503050406030204" pitchFamily="18" charset="0"/>
                            </a:rPr>
                            <m:t>&amp;=</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𝑓</m:t>
                              </m:r>
                            </m:lim>
                          </m:limLow>
                          <m:r>
                            <a:rPr lang="zh-CN" altLang="en-US">
                              <a:latin typeface="Cambria Math" panose="02040503050406030204" pitchFamily="18" charset="0"/>
                            </a:rPr>
                            <m:t>𝔼</m:t>
                          </m:r>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𝑦𝐹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p>
                              </m:sSup>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𝑦𝑐𝑓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e>
                              </m:d>
                            </m:e>
                          </m:d>
                        </m:e>
                        <m:e>
                          <m:r>
                            <a:rPr lang="zh-CN" altLang="en-US" i="0">
                              <a:latin typeface="Cambria Math" panose="02040503050406030204" pitchFamily="18" charset="0"/>
                            </a:rPr>
                            <m:t> &amp;=</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r>
                                <a:rPr lang="zh-CN" altLang="en-US" i="0">
                                  <a:latin typeface="Cambria Math" panose="02040503050406030204" pitchFamily="18" charset="0"/>
                                </a:rPr>
                                <m:t> </m:t>
                              </m:r>
                            </m:e>
                            <m:lim>
                              <m:r>
                                <a:rPr lang="zh-CN" altLang="en-US" i="1">
                                  <a:latin typeface="Cambria Math" panose="02040503050406030204" pitchFamily="18" charset="0"/>
                                </a:rPr>
                                <m:t>𝑓</m:t>
                              </m:r>
                            </m:lim>
                          </m:limLow>
                          <m:sSub>
                            <m:sSubPr>
                              <m:ctrlPr>
                                <a:rPr lang="zh-CN" altLang="en-US" i="1">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𝑤</m:t>
                              </m:r>
                            </m:sub>
                          </m:sSub>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𝑦𝑐𝑓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e>
                            <m:e>
                              <m:r>
                                <a:rPr lang="zh-CN" altLang="en-US" i="1">
                                  <a:latin typeface="Cambria Math" panose="02040503050406030204" pitchFamily="18" charset="0"/>
                                </a:rPr>
                                <m:t>𝑥</m:t>
                              </m:r>
                            </m:e>
                          </m:d>
                        </m:e>
                        <m:e>
                          <m:r>
                            <a:rPr lang="zh-CN" altLang="en-US" i="0">
                              <a:latin typeface="Cambria Math" panose="02040503050406030204" pitchFamily="18" charset="0"/>
                            </a:rPr>
                            <m:t> &amp;=</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m:rPr>
                                  <m:sty m:val="p"/>
                                </m:rPr>
                                <a:rPr lang="en-US" altLang="zh-CN" i="1">
                                  <a:latin typeface="Cambria Math" panose="02040503050406030204" pitchFamily="18" charset="0"/>
                                </a:rPr>
                                <m:t>ma</m:t>
                              </m:r>
                              <m:r>
                                <a:rPr lang="en-US" altLang="zh-CN" b="0" i="1" smtClean="0">
                                  <a:latin typeface="Cambria Math" panose="02040503050406030204" pitchFamily="18" charset="0"/>
                                </a:rPr>
                                <m:t>𝑥</m:t>
                              </m:r>
                            </m:e>
                            <m:lim>
                              <m:r>
                                <a:rPr lang="zh-CN" altLang="en-US" i="1">
                                  <a:latin typeface="Cambria Math" panose="02040503050406030204" pitchFamily="18" charset="0"/>
                                </a:rPr>
                                <m:t>𝑓</m:t>
                              </m:r>
                            </m:lim>
                          </m:limLow>
                          <m:sSub>
                            <m:sSubPr>
                              <m:ctrlPr>
                                <a:rPr lang="zh-CN" altLang="en-US" i="1">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𝑤</m:t>
                              </m:r>
                            </m:sub>
                          </m:s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e>
                              <m:r>
                                <a:rPr lang="zh-CN" altLang="en-US" i="1">
                                  <a:latin typeface="Cambria Math" panose="02040503050406030204" pitchFamily="18" charset="0"/>
                                </a:rPr>
                                <m:t>𝑥</m:t>
                              </m:r>
                            </m:e>
                          </m:d>
                          <m:r>
                            <a:rPr lang="zh-CN" altLang="en-US" i="0">
                              <a:latin typeface="Cambria Math" panose="02040503050406030204" pitchFamily="18" charset="0"/>
                            </a:rPr>
                            <m:t> </m:t>
                          </m:r>
                          <m:r>
                            <a:rPr lang="en-US" altLang="zh-CN" b="0" i="0" smtClean="0">
                              <a:latin typeface="Cambria Math" panose="02040503050406030204" pitchFamily="18" charset="0"/>
                            </a:rPr>
                            <m:t>   </m:t>
                          </m:r>
                          <m:r>
                            <a:rPr lang="zh-CN" altLang="en-US" i="0">
                              <a:latin typeface="Cambria Math" panose="02040503050406030204" pitchFamily="18" charset="0"/>
                            </a:rPr>
                            <m:t>   </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𝑐</m:t>
                          </m:r>
                          <m:r>
                            <a:rPr lang="en-US" altLang="zh-CN" b="0" i="1" smtClean="0">
                              <a:latin typeface="Cambria Math" panose="02040503050406030204" pitchFamily="18" charset="0"/>
                            </a:rPr>
                            <m:t>&gt;0)</m:t>
                          </m:r>
                        </m:e>
                      </m:eqArr>
                    </m:oMath>
                  </m:oMathPara>
                </a14:m>
                <a:endParaRPr lang="zh-CN" altLang="en-US" dirty="0"/>
              </a:p>
            </p:txBody>
          </p:sp>
        </mc:Choice>
        <mc:Fallback xmlns="">
          <p:sp>
            <p:nvSpPr>
              <p:cNvPr id="14" name="矩形 13">
                <a:extLst>
                  <a:ext uri="{FF2B5EF4-FFF2-40B4-BE49-F238E27FC236}">
                    <a16:creationId xmlns:a16="http://schemas.microsoft.com/office/drawing/2014/main" id="{E1AD2034-74FA-424B-8F9D-F1274297EBD3}"/>
                  </a:ext>
                </a:extLst>
              </p:cNvPr>
              <p:cNvSpPr>
                <a:spLocks noRot="1" noChangeAspect="1" noMove="1" noResize="1" noEditPoints="1" noAdjustHandles="1" noChangeArrowheads="1" noChangeShapeType="1" noTextEdit="1"/>
              </p:cNvSpPr>
              <p:nvPr/>
            </p:nvSpPr>
            <p:spPr>
              <a:xfrm>
                <a:off x="1272763" y="3030745"/>
                <a:ext cx="6677405" cy="138897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027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离散型</a:t>
            </a:r>
            <a:r>
              <a:rPr lang="en-US" altLang="zh-CN" dirty="0"/>
              <a:t>AdaBoost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26</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2"/>
                <a:ext cx="7953661" cy="277258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固定住</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𝑐</m:t>
                    </m:r>
                  </m:oMath>
                </a14:m>
                <a:r>
                  <a:rPr lang="zh-CN" altLang="en-US" dirty="0"/>
                  <a:t>求解</a:t>
                </a:r>
                <a14:m>
                  <m:oMath xmlns:m="http://schemas.openxmlformats.org/officeDocument/2006/math">
                    <m:r>
                      <a:rPr lang="en-US" altLang="zh-CN" i="1" dirty="0">
                        <a:latin typeface="Cambria Math" panose="02040503050406030204" pitchFamily="18" charset="0"/>
                      </a:rPr>
                      <m:t>𝑓</m:t>
                    </m:r>
                  </m:oMath>
                </a14:m>
                <a:endParaRPr lang="en-US" altLang="zh-CN" dirty="0"/>
              </a:p>
              <a:p>
                <a:endParaRPr lang="en-US" altLang="zh-CN" dirty="0"/>
              </a:p>
              <a:p>
                <a:endParaRPr lang="en-US" altLang="zh-CN" dirty="0"/>
              </a:p>
              <a:p>
                <a:endParaRPr lang="en-US" altLang="zh-CN" dirty="0"/>
              </a:p>
              <a:p>
                <a:endParaRPr lang="en-US" altLang="zh-CN" dirty="0"/>
              </a:p>
              <a:p>
                <a:pPr lvl="1"/>
                <a:r>
                  <a:rPr lang="zh-CN" altLang="en-US" dirty="0"/>
                  <a:t>即利用加权的训练数据实例来训练</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对应权重与其之前的误差系数</a:t>
                </a:r>
                <a14:m>
                  <m:oMath xmlns:m="http://schemas.openxmlformats.org/officeDocument/2006/math">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𝑒</m:t>
                        </m:r>
                      </m:e>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𝑦𝐹</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d>
                      </m:sup>
                    </m:sSup>
                  </m:oMath>
                </a14:m>
                <a:r>
                  <a:rPr lang="zh-CN" altLang="en-US" dirty="0"/>
                  <a:t>成比例</a:t>
                </a:r>
                <a:endParaRPr lang="en-US" altLang="zh-CN" dirty="0"/>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2"/>
                <a:ext cx="7953661" cy="2772585"/>
              </a:xfrm>
              <a:prstGeom prst="rect">
                <a:avLst/>
              </a:prstGeom>
              <a:blipFill>
                <a:blip r:embed="rId5"/>
                <a:stretch>
                  <a:fillRect l="-460" t="-1538" r="-77"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76AB42-A596-4F05-A316-48D9606A912B}"/>
                  </a:ext>
                </a:extLst>
              </p:cNvPr>
              <p:cNvSpPr txBox="1"/>
              <p:nvPr/>
            </p:nvSpPr>
            <p:spPr>
              <a:xfrm>
                <a:off x="5251562" y="1430828"/>
                <a:ext cx="13581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±1</m:t>
                      </m:r>
                    </m:oMath>
                  </m:oMathPara>
                </a14:m>
                <a:endParaRPr lang="zh-CN" altLang="en-US" dirty="0"/>
              </a:p>
            </p:txBody>
          </p:sp>
        </mc:Choice>
        <mc:Fallback xmlns="">
          <p:sp>
            <p:nvSpPr>
              <p:cNvPr id="6" name="文本框 5">
                <a:extLst>
                  <a:ext uri="{FF2B5EF4-FFF2-40B4-BE49-F238E27FC236}">
                    <a16:creationId xmlns:a16="http://schemas.microsoft.com/office/drawing/2014/main" id="{B576AB42-A596-4F05-A316-48D9606A912B}"/>
                  </a:ext>
                </a:extLst>
              </p:cNvPr>
              <p:cNvSpPr txBox="1">
                <a:spLocks noRot="1" noChangeAspect="1" noMove="1" noResize="1" noEditPoints="1" noAdjustHandles="1" noChangeArrowheads="1" noChangeShapeType="1" noTextEdit="1"/>
              </p:cNvSpPr>
              <p:nvPr/>
            </p:nvSpPr>
            <p:spPr>
              <a:xfrm>
                <a:off x="5251562" y="1430828"/>
                <a:ext cx="1358192" cy="369332"/>
              </a:xfrm>
              <a:prstGeom prst="rect">
                <a:avLst/>
              </a:prstGeom>
              <a:blipFill>
                <a:blip r:embed="rId6"/>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E11A66E-01C4-4D5F-9FA2-7353EE912318}"/>
                  </a:ext>
                </a:extLst>
              </p:cNvPr>
              <p:cNvSpPr/>
              <p:nvPr/>
            </p:nvSpPr>
            <p:spPr>
              <a:xfrm>
                <a:off x="2753071" y="2584450"/>
                <a:ext cx="3416448" cy="7307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sSub>
                            <m:sSubPr>
                              <m:ctrlPr>
                                <a:rPr lang="zh-CN" altLang="en-US" i="1">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𝑤</m:t>
                              </m:r>
                            </m:sub>
                          </m:sSub>
                          <m:r>
                            <a:rPr lang="zh-CN" altLang="en-US" i="0">
                              <a:latin typeface="Cambria Math" panose="02040503050406030204" pitchFamily="18" charset="0"/>
                            </a:rPr>
                            <m:t>[</m:t>
                          </m:r>
                          <m:r>
                            <a:rPr lang="zh-CN" altLang="en-US" i="1">
                              <a:latin typeface="Cambria Math" panose="02040503050406030204" pitchFamily="18" charset="0"/>
                            </a:rPr>
                            <m:t>𝑦𝑓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𝔼</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𝑦𝐹</m:t>
                                          </m:r>
                                          <m:r>
                                            <a:rPr lang="zh-CN" altLang="en-US" i="0">
                                              <a:latin typeface="Cambria Math" panose="02040503050406030204" pitchFamily="18" charset="0"/>
                                            </a:rPr>
                                            <m:t>(</m:t>
                                          </m:r>
                                          <m:r>
                                            <a:rPr lang="zh-CN" altLang="en-US" i="1">
                                              <a:latin typeface="Cambria Math" panose="02040503050406030204" pitchFamily="18" charset="0"/>
                                            </a:rPr>
                                            <m:t>𝑥</m:t>
                                          </m:r>
                                        </m:e>
                                      </m:d>
                                    </m:sup>
                                  </m:sSup>
                                  <m:r>
                                    <a:rPr lang="zh-CN" altLang="en-US" i="1">
                                      <a:latin typeface="Cambria Math" panose="02040503050406030204" pitchFamily="18" charset="0"/>
                                    </a:rPr>
                                    <m:t>𝑦𝑓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e>
                              </m:d>
                            </m:num>
                            <m:den>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𝔼</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𝑦𝐹</m:t>
                                          </m:r>
                                          <m:r>
                                            <a:rPr lang="zh-CN" altLang="en-US" i="0">
                                              <a:latin typeface="Cambria Math" panose="02040503050406030204" pitchFamily="18" charset="0"/>
                                            </a:rPr>
                                            <m:t>(</m:t>
                                          </m:r>
                                          <m:r>
                                            <a:rPr lang="zh-CN" altLang="en-US" i="1">
                                              <a:latin typeface="Cambria Math" panose="02040503050406030204" pitchFamily="18" charset="0"/>
                                            </a:rPr>
                                            <m:t>𝑥</m:t>
                                          </m:r>
                                        </m:e>
                                      </m:d>
                                    </m:sup>
                                  </m:sSup>
                                </m:e>
                              </m:d>
                            </m:den>
                          </m:f>
                        </m:e>
                      </m:eqArr>
                    </m:oMath>
                  </m:oMathPara>
                </a14:m>
                <a:endParaRPr lang="zh-CN" altLang="en-US" dirty="0"/>
              </a:p>
            </p:txBody>
          </p:sp>
        </mc:Choice>
        <mc:Fallback xmlns="">
          <p:sp>
            <p:nvSpPr>
              <p:cNvPr id="7" name="矩形 6">
                <a:extLst>
                  <a:ext uri="{FF2B5EF4-FFF2-40B4-BE49-F238E27FC236}">
                    <a16:creationId xmlns:a16="http://schemas.microsoft.com/office/drawing/2014/main" id="{2E11A66E-01C4-4D5F-9FA2-7353EE912318}"/>
                  </a:ext>
                </a:extLst>
              </p:cNvPr>
              <p:cNvSpPr>
                <a:spLocks noRot="1" noChangeAspect="1" noMove="1" noResize="1" noEditPoints="1" noAdjustHandles="1" noChangeArrowheads="1" noChangeShapeType="1" noTextEdit="1"/>
              </p:cNvSpPr>
              <p:nvPr/>
            </p:nvSpPr>
            <p:spPr>
              <a:xfrm>
                <a:off x="2753071" y="2584450"/>
                <a:ext cx="3416448" cy="73071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1AD2034-74FA-424B-8F9D-F1274297EBD3}"/>
                  </a:ext>
                </a:extLst>
              </p:cNvPr>
              <p:cNvSpPr/>
              <p:nvPr/>
            </p:nvSpPr>
            <p:spPr>
              <a:xfrm>
                <a:off x="1438803" y="1977928"/>
                <a:ext cx="6314293" cy="486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𝑓</m:t>
                          </m:r>
                        </m:lim>
                      </m:limLow>
                      <m:r>
                        <a:rPr lang="zh-CN" altLang="en-US" i="1">
                          <a:latin typeface="Cambria Math" panose="02040503050406030204" pitchFamily="18" charset="0"/>
                        </a:rPr>
                        <m:t>𝐽</m:t>
                      </m:r>
                      <m:d>
                        <m:dPr>
                          <m:ctrlPr>
                            <a:rPr lang="zh-CN" altLang="en-US" i="1">
                              <a:latin typeface="Cambria Math" panose="02040503050406030204" pitchFamily="18" charset="0"/>
                            </a:rPr>
                          </m:ctrlPr>
                        </m:dPr>
                        <m:e>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𝑐𝑓</m:t>
                          </m:r>
                        </m:e>
                      </m:d>
                      <m:r>
                        <a:rPr lang="zh-CN" altLang="en-US" i="0">
                          <a:latin typeface="Cambria Math" panose="02040503050406030204" pitchFamily="18" charset="0"/>
                        </a:rPr>
                        <m:t>=</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en-US" altLang="zh-CN" b="0" i="1" smtClean="0">
                              <a:latin typeface="Cambria Math" panose="02040503050406030204" pitchFamily="18" charset="0"/>
                            </a:rPr>
                            <m:t>𝑚𝑎𝑥</m:t>
                          </m:r>
                        </m:e>
                        <m:lim>
                          <m:r>
                            <a:rPr lang="zh-CN" altLang="en-US" i="1">
                              <a:latin typeface="Cambria Math" panose="02040503050406030204" pitchFamily="18" charset="0"/>
                            </a:rPr>
                            <m:t>𝑓</m:t>
                          </m:r>
                        </m:lim>
                      </m:limLow>
                      <m:sSub>
                        <m:sSubPr>
                          <m:ctrlPr>
                            <a:rPr lang="zh-CN" altLang="en-US" i="1">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𝑤</m:t>
                          </m:r>
                        </m:sub>
                      </m:s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e>
                          <m:r>
                            <a:rPr lang="zh-CN" altLang="en-US" i="1">
                              <a:latin typeface="Cambria Math" panose="02040503050406030204" pitchFamily="18" charset="0"/>
                            </a:rPr>
                            <m:t>𝑥</m:t>
                          </m:r>
                        </m:e>
                      </m:d>
                      <m:r>
                        <a:rPr lang="zh-CN" altLang="en-US" i="0">
                          <a:latin typeface="Cambria Math" panose="02040503050406030204" pitchFamily="18" charset="0"/>
                        </a:rPr>
                        <m:t> </m:t>
                      </m:r>
                      <m:r>
                        <a:rPr lang="en-US" altLang="zh-CN" b="0" i="0" smtClean="0">
                          <a:latin typeface="Cambria Math" panose="02040503050406030204" pitchFamily="18" charset="0"/>
                        </a:rPr>
                        <m:t>   </m:t>
                      </m:r>
                      <m:r>
                        <a:rPr lang="zh-CN" altLang="en-US" i="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𝑐</m:t>
                          </m:r>
                          <m:r>
                            <a:rPr lang="en-US" altLang="zh-CN" b="0" i="1" smtClean="0">
                              <a:latin typeface="Cambria Math" panose="02040503050406030204" pitchFamily="18" charset="0"/>
                            </a:rPr>
                            <m:t>&gt;0</m:t>
                          </m:r>
                        </m:e>
                      </m:d>
                    </m:oMath>
                  </m:oMathPara>
                </a14:m>
                <a:endParaRPr lang="zh-CN" altLang="en-US" dirty="0"/>
              </a:p>
            </p:txBody>
          </p:sp>
        </mc:Choice>
        <mc:Fallback xmlns="">
          <p:sp>
            <p:nvSpPr>
              <p:cNvPr id="14" name="矩形 13">
                <a:extLst>
                  <a:ext uri="{FF2B5EF4-FFF2-40B4-BE49-F238E27FC236}">
                    <a16:creationId xmlns:a16="http://schemas.microsoft.com/office/drawing/2014/main" id="{E1AD2034-74FA-424B-8F9D-F1274297EBD3}"/>
                  </a:ext>
                </a:extLst>
              </p:cNvPr>
              <p:cNvSpPr>
                <a:spLocks noRot="1" noChangeAspect="1" noMove="1" noResize="1" noEditPoints="1" noAdjustHandles="1" noChangeArrowheads="1" noChangeShapeType="1" noTextEdit="1"/>
              </p:cNvSpPr>
              <p:nvPr/>
            </p:nvSpPr>
            <p:spPr>
              <a:xfrm>
                <a:off x="1438803" y="1977928"/>
                <a:ext cx="6314293" cy="486030"/>
              </a:xfrm>
              <a:prstGeom prst="rect">
                <a:avLst/>
              </a:prstGeom>
              <a:blipFill>
                <a:blip r:embed="rId8"/>
                <a:stretch>
                  <a:fillRect b="-7500"/>
                </a:stretch>
              </a:blipFill>
            </p:spPr>
            <p:txBody>
              <a:bodyPr/>
              <a:lstStyle/>
              <a:p>
                <a:r>
                  <a:rPr lang="zh-CN" altLang="en-US">
                    <a:noFill/>
                  </a:rPr>
                  <a:t> </a:t>
                </a:r>
              </a:p>
            </p:txBody>
          </p:sp>
        </mc:Fallback>
      </mc:AlternateContent>
      <p:sp>
        <p:nvSpPr>
          <p:cNvPr id="15" name="内容占位符 2">
            <a:extLst>
              <a:ext uri="{FF2B5EF4-FFF2-40B4-BE49-F238E27FC236}">
                <a16:creationId xmlns:a16="http://schemas.microsoft.com/office/drawing/2014/main" id="{8F7E1A2C-6CB5-45BE-8712-F1C7EDD76349}"/>
              </a:ext>
            </a:extLst>
          </p:cNvPr>
          <p:cNvSpPr txBox="1">
            <a:spLocks/>
          </p:cNvSpPr>
          <p:nvPr/>
        </p:nvSpPr>
        <p:spPr>
          <a:xfrm>
            <a:off x="6457949" y="2716238"/>
            <a:ext cx="1700002" cy="46713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加权期望</a:t>
            </a:r>
            <a:endParaRPr lang="en-US" altLang="zh-CN"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6" name="文本占位符 3 1">
            <a:extLst>
              <a:ext uri="{FF2B5EF4-FFF2-40B4-BE49-F238E27FC236}">
                <a16:creationId xmlns:a16="http://schemas.microsoft.com/office/drawing/2014/main" id="{C4BE7EA6-B5C0-4ADE-8CBA-8C16326669AB}"/>
              </a:ext>
            </a:extLst>
          </p:cNvPr>
          <p:cNvSpPr txBox="1">
            <a:spLocks/>
          </p:cNvSpPr>
          <p:nvPr/>
        </p:nvSpPr>
        <p:spPr>
          <a:xfrm>
            <a:off x="681738" y="4418129"/>
            <a:ext cx="149668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求解答案</a:t>
            </a:r>
            <a:endParaRPr lang="en-US" altLang="zh-CN"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0212535-BA98-49E1-B64E-9AE36B578BC4}"/>
                  </a:ext>
                </a:extLst>
              </p:cNvPr>
              <p:cNvSpPr/>
              <p:nvPr/>
            </p:nvSpPr>
            <p:spPr>
              <a:xfrm>
                <a:off x="1343447" y="5180815"/>
                <a:ext cx="6814504" cy="710194"/>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zh-CN" altLang="en-US" i="1" smtClean="0">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2"/>
                                    <m:mcJc m:val="center"/>
                                  </m:mcPr>
                                </m:mc>
                              </m:mcs>
                              <m:ctrlPr>
                                <a:rPr lang="zh-CN" altLang="en-US" i="1" smtClean="0">
                                  <a:latin typeface="Cambria Math" panose="02040503050406030204" pitchFamily="18" charset="0"/>
                                </a:rPr>
                              </m:ctrlPr>
                            </m:mPr>
                            <m:mr>
                              <m:e>
                                <m:r>
                                  <a:rPr lang="zh-CN" altLang="en-US" i="0">
                                    <a:latin typeface="Cambria Math" panose="02040503050406030204" pitchFamily="18" charset="0"/>
                                  </a:rPr>
                                  <m:t>1,</m:t>
                                </m:r>
                              </m:e>
                              <m:e>
                                <m:r>
                                  <m:rPr>
                                    <m:sty m:val="p"/>
                                  </m:rPr>
                                  <a:rPr lang="en-US" altLang="zh-CN" i="1" smtClean="0">
                                    <a:latin typeface="Cambria Math" panose="02040503050406030204" pitchFamily="18" charset="0"/>
                                  </a:rPr>
                                  <m:t>if</m:t>
                                </m:r>
                                <m:r>
                                  <a:rPr lang="en-US" altLang="zh-CN" b="0" i="1" smtClean="0">
                                    <a:latin typeface="Cambria Math" panose="02040503050406030204" pitchFamily="18" charset="0"/>
                                  </a:rPr>
                                  <m:t> </m:t>
                                </m:r>
                                <m:sSub>
                                  <m:sSubPr>
                                    <m:ctrlPr>
                                      <a:rPr lang="zh-CN" altLang="en-US" i="1">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𝑤</m:t>
                                    </m:r>
                                  </m:sub>
                                </m:sSub>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𝑤</m:t>
                                    </m:r>
                                  </m:sub>
                                </m:sSub>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𝑤</m:t>
                                    </m:r>
                                  </m:sub>
                                </m:sSub>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m:t>
                                </m:r>
                                <m:r>
                                  <a:rPr lang="zh-CN" altLang="en-US" i="1">
                                    <a:latin typeface="Cambria Math" panose="02040503050406030204" pitchFamily="18" charset="0"/>
                                  </a:rPr>
                                  <m:t>𝑥</m:t>
                                </m:r>
                                <m:r>
                                  <a:rPr lang="zh-CN" altLang="en-US" i="0">
                                    <a:latin typeface="Cambria Math" panose="02040503050406030204" pitchFamily="18" charset="0"/>
                                  </a:rPr>
                                  <m:t>)&gt;0</m:t>
                                </m:r>
                              </m:e>
                            </m:mr>
                            <m:mr>
                              <m:e>
                                <m:r>
                                  <a:rPr lang="zh-CN" altLang="en-US" i="0">
                                    <a:latin typeface="Cambria Math" panose="02040503050406030204" pitchFamily="18" charset="0"/>
                                  </a:rPr>
                                  <m:t>−1,</m:t>
                                </m:r>
                              </m:e>
                              <m:e>
                                <m:r>
                                  <m:rPr>
                                    <m:nor/>
                                  </m:rPr>
                                  <a:rPr lang="zh-CN" altLang="en-US" smtClean="0">
                                    <a:latin typeface="Cambria Math" panose="02040503050406030204" pitchFamily="18" charset="0"/>
                                  </a:rPr>
                                  <m:t>otherwis</m:t>
                                </m:r>
                                <m:r>
                                  <m:rPr>
                                    <m:nor/>
                                  </m:rPr>
                                  <a:rPr lang="en-US" altLang="zh-CN" b="0" i="0" smtClean="0">
                                    <a:latin typeface="Cambria Math" panose="02040503050406030204" pitchFamily="18" charset="0"/>
                                  </a:rPr>
                                  <m:t>e</m:t>
                                </m:r>
                              </m:e>
                            </m:mr>
                          </m:m>
                        </m:e>
                      </m:d>
                    </m:oMath>
                  </m:oMathPara>
                </a14:m>
                <a:endParaRPr lang="zh-CN" altLang="en-US" dirty="0"/>
              </a:p>
            </p:txBody>
          </p:sp>
        </mc:Choice>
        <mc:Fallback xmlns="">
          <p:sp>
            <p:nvSpPr>
              <p:cNvPr id="9" name="矩形 8">
                <a:extLst>
                  <a:ext uri="{FF2B5EF4-FFF2-40B4-BE49-F238E27FC236}">
                    <a16:creationId xmlns:a16="http://schemas.microsoft.com/office/drawing/2014/main" id="{40212535-BA98-49E1-B64E-9AE36B578BC4}"/>
                  </a:ext>
                </a:extLst>
              </p:cNvPr>
              <p:cNvSpPr>
                <a:spLocks noRot="1" noChangeAspect="1" noMove="1" noResize="1" noEditPoints="1" noAdjustHandles="1" noChangeArrowheads="1" noChangeShapeType="1" noTextEdit="1"/>
              </p:cNvSpPr>
              <p:nvPr/>
            </p:nvSpPr>
            <p:spPr>
              <a:xfrm>
                <a:off x="1343447" y="5180815"/>
                <a:ext cx="6814504" cy="71019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5179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离散型</a:t>
            </a:r>
            <a:r>
              <a:rPr lang="en-US" altLang="zh-CN" dirty="0"/>
              <a:t>AdaBoost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27</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3"/>
                <a:ext cx="7953661" cy="142080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准则</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𝐹</m:t>
                        </m:r>
                      </m:e>
                    </m:d>
                    <m:r>
                      <a:rPr lang="en-US" altLang="zh-CN" i="1">
                        <a:latin typeface="Cambria Math" panose="02040503050406030204" pitchFamily="18" charset="0"/>
                      </a:rPr>
                      <m:t>=</m:t>
                    </m:r>
                    <m:r>
                      <a:rPr lang="en-US" altLang="zh-CN" i="1">
                        <a:latin typeface="Cambria Math" panose="02040503050406030204" pitchFamily="18" charset="0"/>
                      </a:rPr>
                      <m:t>𝔼</m:t>
                    </m:r>
                    <m:d>
                      <m:dPr>
                        <m:begChr m:val="["/>
                        <m:endChr m:val="]"/>
                        <m:ctrlPr>
                          <a:rPr lang="en-US"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𝑦𝐹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sup>
                        </m:sSup>
                      </m:e>
                    </m:d>
                  </m:oMath>
                </a14:m>
                <a:endParaRPr lang="en-US" altLang="zh-CN" dirty="0">
                  <a:latin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固定住</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𝑓</m:t>
                    </m:r>
                  </m:oMath>
                </a14:m>
                <a:r>
                  <a:rPr lang="zh-CN" altLang="en-US" dirty="0"/>
                  <a:t>求解</a:t>
                </a:r>
                <a14:m>
                  <m:oMath xmlns:m="http://schemas.openxmlformats.org/officeDocument/2006/math">
                    <m:r>
                      <a:rPr lang="en-US" altLang="zh-CN" i="1" dirty="0">
                        <a:latin typeface="Cambria Math" panose="02040503050406030204" pitchFamily="18" charset="0"/>
                      </a:rPr>
                      <m:t>𝑐</m:t>
                    </m:r>
                  </m:oMath>
                </a14:m>
                <a:endParaRPr lang="zh-CN" altLang="zh-CN" dirty="0"/>
              </a:p>
              <a:p>
                <a:endParaRPr lang="en-US" altLang="zh-CN" dirty="0"/>
              </a:p>
              <a:p>
                <a:pPr marL="0" indent="0">
                  <a:buNone/>
                </a:pPr>
                <a:endParaRPr lang="zh-CN" altLang="zh-CN" dirty="0"/>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3"/>
                <a:ext cx="7953661" cy="1420807"/>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76AB42-A596-4F05-A316-48D9606A912B}"/>
                  </a:ext>
                </a:extLst>
              </p:cNvPr>
              <p:cNvSpPr txBox="1"/>
              <p:nvPr/>
            </p:nvSpPr>
            <p:spPr>
              <a:xfrm>
                <a:off x="5090197" y="1431863"/>
                <a:ext cx="13581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±1</m:t>
                      </m:r>
                    </m:oMath>
                  </m:oMathPara>
                </a14:m>
                <a:endParaRPr lang="zh-CN" altLang="en-US" dirty="0"/>
              </a:p>
            </p:txBody>
          </p:sp>
        </mc:Choice>
        <mc:Fallback xmlns="">
          <p:sp>
            <p:nvSpPr>
              <p:cNvPr id="6" name="文本框 5">
                <a:extLst>
                  <a:ext uri="{FF2B5EF4-FFF2-40B4-BE49-F238E27FC236}">
                    <a16:creationId xmlns:a16="http://schemas.microsoft.com/office/drawing/2014/main" id="{B576AB42-A596-4F05-A316-48D9606A912B}"/>
                  </a:ext>
                </a:extLst>
              </p:cNvPr>
              <p:cNvSpPr txBox="1">
                <a:spLocks noRot="1" noChangeAspect="1" noMove="1" noResize="1" noEditPoints="1" noAdjustHandles="1" noChangeArrowheads="1" noChangeShapeType="1" noTextEdit="1"/>
              </p:cNvSpPr>
              <p:nvPr/>
            </p:nvSpPr>
            <p:spPr>
              <a:xfrm>
                <a:off x="5090197" y="1431863"/>
                <a:ext cx="1358192" cy="369332"/>
              </a:xfrm>
              <a:prstGeom prst="rect">
                <a:avLst/>
              </a:prstGeom>
              <a:blipFill>
                <a:blip r:embed="rId6"/>
                <a:stretch>
                  <a:fillRect b="-15000"/>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E49F214A-60E9-4CB2-96B3-0B43474EAA02}"/>
              </a:ext>
            </a:extLst>
          </p:cNvPr>
          <p:cNvSpPr txBox="1">
            <a:spLocks/>
          </p:cNvSpPr>
          <p:nvPr/>
        </p:nvSpPr>
        <p:spPr>
          <a:xfrm>
            <a:off x="686704" y="2015247"/>
            <a:ext cx="7953661" cy="10286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 name="内容占位符 2">
            <a:extLst>
              <a:ext uri="{FF2B5EF4-FFF2-40B4-BE49-F238E27FC236}">
                <a16:creationId xmlns:a16="http://schemas.microsoft.com/office/drawing/2014/main" id="{937E87F7-5C44-4C47-87BF-98BC71042686}"/>
              </a:ext>
            </a:extLst>
          </p:cNvPr>
          <p:cNvSpPr txBox="1">
            <a:spLocks/>
          </p:cNvSpPr>
          <p:nvPr/>
        </p:nvSpPr>
        <p:spPr>
          <a:xfrm>
            <a:off x="5847754" y="5284848"/>
            <a:ext cx="2476467" cy="46713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加权实例的总体误差率</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7CC2E05-0701-4EF2-9EB1-2914D213DB5E}"/>
                  </a:ext>
                </a:extLst>
              </p:cNvPr>
              <p:cNvSpPr/>
              <p:nvPr/>
            </p:nvSpPr>
            <p:spPr>
              <a:xfrm>
                <a:off x="2198049" y="2441962"/>
                <a:ext cx="4747902" cy="479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𝑐</m:t>
                      </m:r>
                      <m:r>
                        <a:rPr lang="zh-CN" altLang="en-US">
                          <a:latin typeface="Cambria Math" panose="02040503050406030204" pitchFamily="18" charset="0"/>
                        </a:rPr>
                        <m:t>=</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𝑐</m:t>
                          </m:r>
                        </m:lim>
                      </m:limLow>
                      <m:r>
                        <a:rPr lang="zh-CN" altLang="en-US" i="1">
                          <a:latin typeface="Cambria Math" panose="02040503050406030204" pitchFamily="18" charset="0"/>
                        </a:rPr>
                        <m:t>𝐽</m:t>
                      </m:r>
                      <m:r>
                        <a:rPr lang="zh-CN" altLang="en-US">
                          <a:latin typeface="Cambria Math" panose="02040503050406030204" pitchFamily="18" charset="0"/>
                        </a:rPr>
                        <m:t>(</m:t>
                      </m:r>
                      <m:r>
                        <a:rPr lang="zh-CN" altLang="en-US" i="1">
                          <a:latin typeface="Cambria Math" panose="02040503050406030204" pitchFamily="18" charset="0"/>
                        </a:rPr>
                        <m:t>𝐹</m:t>
                      </m:r>
                      <m:r>
                        <a:rPr lang="zh-CN" altLang="en-US">
                          <a:latin typeface="Cambria Math" panose="02040503050406030204" pitchFamily="18" charset="0"/>
                        </a:rPr>
                        <m:t>+</m:t>
                      </m:r>
                      <m:r>
                        <a:rPr lang="zh-CN" altLang="en-US" i="1">
                          <a:latin typeface="Cambria Math" panose="02040503050406030204" pitchFamily="18" charset="0"/>
                        </a:rPr>
                        <m:t>𝑐𝑓</m:t>
                      </m:r>
                      <m:r>
                        <a:rPr lang="en-US" altLang="zh-CN" b="0" i="1" smtClean="0">
                          <a:latin typeface="Cambria Math" panose="02040503050406030204" pitchFamily="18" charset="0"/>
                        </a:rPr>
                        <m:t>)</m:t>
                      </m:r>
                      <m:r>
                        <a:rPr lang="zh-CN" altLang="en-US">
                          <a:latin typeface="Cambria Math" panose="02040503050406030204" pitchFamily="18" charset="0"/>
                        </a:rPr>
                        <m:t>=</m:t>
                      </m:r>
                      <m:r>
                        <a:rPr lang="zh-CN" altLang="en-US" i="1">
                          <a:latin typeface="Cambria Math" panose="02040503050406030204" pitchFamily="18" charset="0"/>
                        </a:rPr>
                        <m:t>𝑎𝑟𝑔</m:t>
                      </m:r>
                      <m:limLow>
                        <m:limLowPr>
                          <m:ctrlPr>
                            <a:rPr lang="zh-CN" altLang="en-US" i="1">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𝑐</m:t>
                          </m:r>
                        </m:lim>
                      </m:limLow>
                      <m:sSub>
                        <m:sSubPr>
                          <m:ctrlPr>
                            <a:rPr lang="zh-CN" altLang="en-US" i="1">
                              <a:latin typeface="Cambria Math" panose="02040503050406030204" pitchFamily="18" charset="0"/>
                            </a:rPr>
                          </m:ctrlPr>
                        </m:sSubPr>
                        <m:e>
                          <m:r>
                            <a:rPr lang="zh-CN" altLang="en-US">
                              <a:latin typeface="Cambria Math" panose="02040503050406030204" pitchFamily="18" charset="0"/>
                            </a:rPr>
                            <m:t>𝔼</m:t>
                          </m:r>
                        </m:e>
                        <m:sub>
                          <m:r>
                            <a:rPr lang="zh-CN" altLang="en-US" i="1">
                              <a:latin typeface="Cambria Math" panose="02040503050406030204" pitchFamily="18" charset="0"/>
                            </a:rPr>
                            <m:t>𝑤</m:t>
                          </m:r>
                        </m:sub>
                      </m:sSub>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𝑐𝑦𝑓</m:t>
                              </m:r>
                              <m:r>
                                <a:rPr lang="zh-CN" altLang="en-US">
                                  <a:latin typeface="Cambria Math" panose="02040503050406030204" pitchFamily="18" charset="0"/>
                                </a:rPr>
                                <m:t>(</m:t>
                              </m:r>
                              <m:r>
                                <a:rPr lang="zh-CN" altLang="en-US" i="1">
                                  <a:latin typeface="Cambria Math" panose="02040503050406030204" pitchFamily="18" charset="0"/>
                                </a:rPr>
                                <m:t>𝑥</m:t>
                              </m:r>
                            </m:e>
                          </m:d>
                        </m:sup>
                      </m:sSup>
                      <m:r>
                        <a:rPr lang="en-US" altLang="zh-CN" b="0" i="1" smtClean="0">
                          <a:latin typeface="Cambria Math" panose="02040503050406030204" pitchFamily="18" charset="0"/>
                        </a:rPr>
                        <m:t>]</m:t>
                      </m:r>
                    </m:oMath>
                  </m:oMathPara>
                </a14:m>
                <a:endParaRPr lang="zh-CN" altLang="en-US" dirty="0"/>
              </a:p>
            </p:txBody>
          </p:sp>
        </mc:Choice>
        <mc:Fallback xmlns="">
          <p:sp>
            <p:nvSpPr>
              <p:cNvPr id="9" name="矩形 8">
                <a:extLst>
                  <a:ext uri="{FF2B5EF4-FFF2-40B4-BE49-F238E27FC236}">
                    <a16:creationId xmlns:a16="http://schemas.microsoft.com/office/drawing/2014/main" id="{C7CC2E05-0701-4EF2-9EB1-2914D213DB5E}"/>
                  </a:ext>
                </a:extLst>
              </p:cNvPr>
              <p:cNvSpPr>
                <a:spLocks noRot="1" noChangeAspect="1" noMove="1" noResize="1" noEditPoints="1" noAdjustHandles="1" noChangeArrowheads="1" noChangeShapeType="1" noTextEdit="1"/>
              </p:cNvSpPr>
              <p:nvPr/>
            </p:nvSpPr>
            <p:spPr>
              <a:xfrm>
                <a:off x="2198049" y="2441962"/>
                <a:ext cx="4747902" cy="479683"/>
              </a:xfrm>
              <a:prstGeom prst="rect">
                <a:avLst/>
              </a:prstGeom>
              <a:blipFill>
                <a:blip r:embed="rId7"/>
                <a:stretch>
                  <a:fillRect t="-67949" r="-5656" b="-6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28A40AC-BAE0-4F7E-9D36-3524A1245FD5}"/>
                  </a:ext>
                </a:extLst>
              </p:cNvPr>
              <p:cNvSpPr/>
              <p:nvPr/>
            </p:nvSpPr>
            <p:spPr>
              <a:xfrm>
                <a:off x="1104611" y="3108947"/>
                <a:ext cx="7117846" cy="19767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𝑤</m:t>
                                  </m:r>
                                </m:sub>
                              </m:sSub>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𝑐𝑦𝑓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p>
                                  </m:sSup>
                                </m:e>
                              </m:d>
                            </m:num>
                            <m:den>
                              <m:r>
                                <a:rPr lang="zh-CN" altLang="en-US" i="0">
                                  <a:latin typeface="Cambria Math" panose="02040503050406030204" pitchFamily="18" charset="0"/>
                                </a:rPr>
                                <m:t>𝜕</m:t>
                              </m:r>
                              <m:r>
                                <a:rPr lang="zh-CN" altLang="en-US" i="1">
                                  <a:latin typeface="Cambria Math" panose="02040503050406030204" pitchFamily="18" charset="0"/>
                                </a:rPr>
                                <m:t>𝑐</m:t>
                              </m:r>
                            </m:den>
                          </m:f>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𝑤</m:t>
                              </m:r>
                            </m:sub>
                          </m:sSub>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𝑐𝑦𝑓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sup>
                              </m:sSup>
                              <m:r>
                                <a:rPr lang="zh-CN" altLang="en-US" i="1">
                                  <a:latin typeface="Cambria Math" panose="02040503050406030204" pitchFamily="18" charset="0"/>
                                </a:rPr>
                                <m:t>𝑦𝑓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d>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𝑤</m:t>
                              </m:r>
                            </m:sub>
                          </m:s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𝑃</m:t>
                              </m:r>
                              <m:d>
                                <m:dPr>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𝑐</m:t>
                                  </m:r>
                                </m:sup>
                              </m:sSup>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𝑃</m:t>
                                  </m:r>
                                  <m:d>
                                    <m:dPr>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d>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𝑐</m:t>
                                      </m:r>
                                    </m:sup>
                                  </m:sSup>
                                </m:e>
                              </m:d>
                            </m:e>
                          </m:d>
                        </m:e>
                        <m:e>
                          <m:r>
                            <a:rPr lang="zh-CN" altLang="en-US" i="0">
                              <a:latin typeface="Cambria Math" panose="02040503050406030204" pitchFamily="18" charset="0"/>
                            </a:rPr>
                            <m:t>&amp;=</m:t>
                          </m:r>
                          <m:r>
                            <m:rPr>
                              <m:nor/>
                            </m:rPr>
                            <a:rPr lang="zh-CN" altLang="en-US">
                              <a:latin typeface="Cambria Math" panose="02040503050406030204" pitchFamily="18" charset="0"/>
                            </a:rPr>
                            <m:t>err</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𝑐</m:t>
                              </m:r>
                            </m:sup>
                          </m:sSup>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1−</m:t>
                              </m:r>
                              <m:r>
                                <m:rPr>
                                  <m:nor/>
                                </m:rPr>
                                <a:rPr lang="en-US" altLang="zh-CN" b="0" i="0" smtClean="0">
                                  <a:latin typeface="Cambria Math" panose="02040503050406030204" pitchFamily="18" charset="0"/>
                                </a:rPr>
                                <m:t>err</m:t>
                              </m:r>
                            </m:e>
                          </m:d>
                          <m:r>
                            <a:rPr lang="zh-CN" altLang="en-US" i="0">
                              <a:latin typeface="Cambria Math" panose="02040503050406030204" pitchFamily="18" charset="0"/>
                            </a:rPr>
                            <m:t>⋅</m:t>
                          </m:r>
                          <m:d>
                            <m:dPr>
                              <m:ctrlPr>
                                <a:rPr lang="zh-CN" altLang="en-US" b="0" i="1" smtClean="0">
                                  <a:latin typeface="Cambria Math" panose="02040503050406030204" pitchFamily="18" charset="0"/>
                                </a:rPr>
                              </m:ctrlPr>
                            </m:dPr>
                            <m:e>
                              <m:r>
                                <a:rPr lang="zh-CN" altLang="en-US" i="0">
                                  <a:latin typeface="Cambria Math" panose="02040503050406030204" pitchFamily="18" charset="0"/>
                                </a:rPr>
                                <m:t>−</m:t>
                              </m:r>
                              <m:sSup>
                                <m:sSupPr>
                                  <m:ctrlPr>
                                    <a:rPr lang="zh-CN" altLang="en-US" b="0" i="1" smtClean="0">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𝑐</m:t>
                                  </m:r>
                                </m:sup>
                              </m:sSup>
                            </m:e>
                          </m:d>
                          <m:r>
                            <a:rPr lang="zh-CN" altLang="en-US" i="0">
                              <a:latin typeface="Cambria Math" panose="02040503050406030204" pitchFamily="18" charset="0"/>
                            </a:rPr>
                            <m:t>=0</m:t>
                          </m:r>
                        </m:e>
                        <m:e>
                          <m:r>
                            <a:rPr lang="zh-CN" altLang="en-US" i="0">
                              <a:latin typeface="Cambria Math" panose="02040503050406030204" pitchFamily="18" charset="0"/>
                            </a:rPr>
                            <m:t>&amp;⇒</m:t>
                          </m:r>
                          <m:r>
                            <a:rPr lang="zh-CN" altLang="en-US" i="1">
                              <a:latin typeface="Cambria Math" panose="02040503050406030204" pitchFamily="18" charset="0"/>
                            </a:rPr>
                            <m:t>𝑐</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r>
                            <m:rPr>
                              <m:sty m:val="p"/>
                            </m:rPr>
                            <a:rPr lang="en-US" altLang="zh-CN" i="1" smtClean="0">
                              <a:latin typeface="Cambria Math" panose="02040503050406030204" pitchFamily="18" charset="0"/>
                            </a:rPr>
                            <m:t>log</m:t>
                          </m:r>
                          <m:f>
                            <m:fPr>
                              <m:ctrlPr>
                                <a:rPr lang="zh-CN" altLang="en-US" i="1">
                                  <a:latin typeface="Cambria Math" panose="02040503050406030204" pitchFamily="18" charset="0"/>
                                </a:rPr>
                              </m:ctrlPr>
                            </m:fPr>
                            <m:num>
                              <m:r>
                                <a:rPr lang="en-US" altLang="zh-CN" b="0" i="1" smtClean="0">
                                  <a:latin typeface="Cambria Math" panose="02040503050406030204" pitchFamily="18" charset="0"/>
                                </a:rPr>
                                <m:t>1−</m:t>
                              </m:r>
                              <m:r>
                                <m:rPr>
                                  <m:sty m:val="p"/>
                                </m:rPr>
                                <a:rPr lang="en-US" altLang="zh-CN" i="1" smtClean="0">
                                  <a:latin typeface="Cambria Math" panose="02040503050406030204" pitchFamily="18" charset="0"/>
                                </a:rPr>
                                <m:t>err</m:t>
                              </m:r>
                            </m:num>
                            <m:den>
                              <m:r>
                                <m:rPr>
                                  <m:nor/>
                                </m:rPr>
                                <a:rPr lang="zh-CN" altLang="en-US">
                                  <a:latin typeface="Cambria Math" panose="02040503050406030204" pitchFamily="18" charset="0"/>
                                </a:rPr>
                                <m:t>err</m:t>
                              </m:r>
                            </m:den>
                          </m:f>
                        </m:e>
                      </m:eqArr>
                    </m:oMath>
                  </m:oMathPara>
                </a14:m>
                <a:endParaRPr lang="zh-CN" altLang="en-US" dirty="0"/>
              </a:p>
            </p:txBody>
          </p:sp>
        </mc:Choice>
        <mc:Fallback xmlns="">
          <p:sp>
            <p:nvSpPr>
              <p:cNvPr id="11" name="矩形 10">
                <a:extLst>
                  <a:ext uri="{FF2B5EF4-FFF2-40B4-BE49-F238E27FC236}">
                    <a16:creationId xmlns:a16="http://schemas.microsoft.com/office/drawing/2014/main" id="{528A40AC-BAE0-4F7E-9D36-3524A1245FD5}"/>
                  </a:ext>
                </a:extLst>
              </p:cNvPr>
              <p:cNvSpPr>
                <a:spLocks noRot="1" noChangeAspect="1" noMove="1" noResize="1" noEditPoints="1" noAdjustHandles="1" noChangeArrowheads="1" noChangeShapeType="1" noTextEdit="1"/>
              </p:cNvSpPr>
              <p:nvPr/>
            </p:nvSpPr>
            <p:spPr>
              <a:xfrm>
                <a:off x="1104611" y="3108947"/>
                <a:ext cx="7117846" cy="197676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FBCF12D-AB2D-4B88-B320-C2A13382C1FD}"/>
                  </a:ext>
                </a:extLst>
              </p:cNvPr>
              <p:cNvSpPr/>
              <p:nvPr/>
            </p:nvSpPr>
            <p:spPr>
              <a:xfrm>
                <a:off x="6060140" y="4665338"/>
                <a:ext cx="210370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a:latin typeface="Cambria Math" panose="02040503050406030204" pitchFamily="18" charset="0"/>
                            </a:rPr>
                            <m:t>&amp;</m:t>
                          </m:r>
                          <m:r>
                            <m:rPr>
                              <m:sty m:val="p"/>
                            </m:rPr>
                            <a:rPr lang="en-US" altLang="zh-CN">
                              <a:latin typeface="Cambria Math" panose="02040503050406030204" pitchFamily="18" charset="0"/>
                            </a:rPr>
                            <m:t>err</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𝔼</m:t>
                              </m:r>
                            </m:e>
                            <m:sub>
                              <m:r>
                                <a:rPr lang="zh-CN" altLang="en-US" i="1">
                                  <a:latin typeface="Cambria Math" panose="02040503050406030204" pitchFamily="18" charset="0"/>
                                </a:rPr>
                                <m:t>𝑤</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1</m:t>
                              </m:r>
                            </m:e>
                            <m: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d>
                            </m:sub>
                          </m:sSub>
                          <m:r>
                            <a:rPr lang="en-US" altLang="zh-CN" i="1">
                              <a:latin typeface="Cambria Math" panose="02040503050406030204" pitchFamily="18" charset="0"/>
                            </a:rPr>
                            <m:t>]</m:t>
                          </m:r>
                        </m:e>
                      </m:eqArr>
                    </m:oMath>
                  </m:oMathPara>
                </a14:m>
                <a:endParaRPr lang="zh-CN" altLang="en-US" dirty="0"/>
              </a:p>
            </p:txBody>
          </p:sp>
        </mc:Choice>
        <mc:Fallback xmlns="">
          <p:sp>
            <p:nvSpPr>
              <p:cNvPr id="16" name="矩形 15">
                <a:extLst>
                  <a:ext uri="{FF2B5EF4-FFF2-40B4-BE49-F238E27FC236}">
                    <a16:creationId xmlns:a16="http://schemas.microsoft.com/office/drawing/2014/main" id="{1FBCF12D-AB2D-4B88-B320-C2A13382C1FD}"/>
                  </a:ext>
                </a:extLst>
              </p:cNvPr>
              <p:cNvSpPr>
                <a:spLocks noRot="1" noChangeAspect="1" noMove="1" noResize="1" noEditPoints="1" noAdjustHandles="1" noChangeArrowheads="1" noChangeShapeType="1" noTextEdit="1"/>
              </p:cNvSpPr>
              <p:nvPr/>
            </p:nvSpPr>
            <p:spPr>
              <a:xfrm>
                <a:off x="6060140" y="4665338"/>
                <a:ext cx="2103707" cy="369332"/>
              </a:xfrm>
              <a:prstGeom prst="rect">
                <a:avLst/>
              </a:prstGeom>
              <a:blipFill>
                <a:blip r:embed="rId9"/>
                <a:stretch>
                  <a:fillRect r="-580" b="-9836"/>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70C43E83-4253-47D5-9829-2A2FCB202A97}"/>
              </a:ext>
            </a:extLst>
          </p:cNvPr>
          <p:cNvSpPr/>
          <p:nvPr/>
        </p:nvSpPr>
        <p:spPr>
          <a:xfrm>
            <a:off x="5949520" y="4665338"/>
            <a:ext cx="2272937" cy="420369"/>
          </a:xfrm>
          <a:prstGeom prst="rect">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9245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离散型</a:t>
            </a:r>
            <a:r>
              <a:rPr lang="en-US" altLang="zh-CN" dirty="0"/>
              <a:t>AdaBoost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28</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3"/>
                <a:ext cx="7953661" cy="142080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准则</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𝐹</m:t>
                        </m:r>
                      </m:e>
                    </m:d>
                    <m:r>
                      <a:rPr lang="en-US" altLang="zh-CN" i="1">
                        <a:latin typeface="Cambria Math" panose="02040503050406030204" pitchFamily="18" charset="0"/>
                      </a:rPr>
                      <m:t>=</m:t>
                    </m:r>
                    <m:r>
                      <a:rPr lang="en-US" altLang="zh-CN" i="1">
                        <a:latin typeface="Cambria Math" panose="02040503050406030204" pitchFamily="18" charset="0"/>
                      </a:rPr>
                      <m:t>𝔼</m:t>
                    </m:r>
                    <m:d>
                      <m:dPr>
                        <m:begChr m:val="["/>
                        <m:endChr m:val="]"/>
                        <m:ctrlPr>
                          <a:rPr lang="en-US"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𝑦𝐹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sup>
                        </m:sSup>
                      </m:e>
                    </m:d>
                  </m:oMath>
                </a14:m>
                <a:endParaRPr lang="en-US" altLang="zh-CN" dirty="0">
                  <a:latin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固定住</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𝑓</m:t>
                    </m:r>
                  </m:oMath>
                </a14:m>
                <a:r>
                  <a:rPr lang="zh-CN" altLang="en-US" dirty="0"/>
                  <a:t>求解</a:t>
                </a:r>
                <a14:m>
                  <m:oMath xmlns:m="http://schemas.openxmlformats.org/officeDocument/2006/math">
                    <m:r>
                      <a:rPr lang="en-US" altLang="zh-CN" i="1" dirty="0">
                        <a:latin typeface="Cambria Math" panose="02040503050406030204" pitchFamily="18" charset="0"/>
                      </a:rPr>
                      <m:t>𝑐</m:t>
                    </m:r>
                  </m:oMath>
                </a14:m>
                <a:endParaRPr lang="zh-CN" altLang="zh-CN" dirty="0"/>
              </a:p>
              <a:p>
                <a:endParaRPr lang="en-US" altLang="zh-CN" dirty="0"/>
              </a:p>
              <a:p>
                <a:pPr marL="0" indent="0">
                  <a:buNone/>
                </a:pPr>
                <a:endParaRPr lang="zh-CN" altLang="zh-CN" dirty="0"/>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3"/>
                <a:ext cx="7953661" cy="1420807"/>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76AB42-A596-4F05-A316-48D9606A912B}"/>
                  </a:ext>
                </a:extLst>
              </p:cNvPr>
              <p:cNvSpPr txBox="1"/>
              <p:nvPr/>
            </p:nvSpPr>
            <p:spPr>
              <a:xfrm>
                <a:off x="5090197" y="1431863"/>
                <a:ext cx="13581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±1</m:t>
                      </m:r>
                    </m:oMath>
                  </m:oMathPara>
                </a14:m>
                <a:endParaRPr lang="zh-CN" altLang="en-US" dirty="0"/>
              </a:p>
            </p:txBody>
          </p:sp>
        </mc:Choice>
        <mc:Fallback xmlns="">
          <p:sp>
            <p:nvSpPr>
              <p:cNvPr id="6" name="文本框 5">
                <a:extLst>
                  <a:ext uri="{FF2B5EF4-FFF2-40B4-BE49-F238E27FC236}">
                    <a16:creationId xmlns:a16="http://schemas.microsoft.com/office/drawing/2014/main" id="{B576AB42-A596-4F05-A316-48D9606A912B}"/>
                  </a:ext>
                </a:extLst>
              </p:cNvPr>
              <p:cNvSpPr txBox="1">
                <a:spLocks noRot="1" noChangeAspect="1" noMove="1" noResize="1" noEditPoints="1" noAdjustHandles="1" noChangeArrowheads="1" noChangeShapeType="1" noTextEdit="1"/>
              </p:cNvSpPr>
              <p:nvPr/>
            </p:nvSpPr>
            <p:spPr>
              <a:xfrm>
                <a:off x="5090197" y="1431863"/>
                <a:ext cx="1358192" cy="369332"/>
              </a:xfrm>
              <a:prstGeom prst="rect">
                <a:avLst/>
              </a:prstGeom>
              <a:blipFill>
                <a:blip r:embed="rId6"/>
                <a:stretch>
                  <a:fillRect b="-15000"/>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E49F214A-60E9-4CB2-96B3-0B43474EAA02}"/>
              </a:ext>
            </a:extLst>
          </p:cNvPr>
          <p:cNvSpPr txBox="1">
            <a:spLocks/>
          </p:cNvSpPr>
          <p:nvPr/>
        </p:nvSpPr>
        <p:spPr>
          <a:xfrm>
            <a:off x="686704" y="2015247"/>
            <a:ext cx="7953661" cy="10286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7CC2E05-0701-4EF2-9EB1-2914D213DB5E}"/>
                  </a:ext>
                </a:extLst>
              </p:cNvPr>
              <p:cNvSpPr/>
              <p:nvPr/>
            </p:nvSpPr>
            <p:spPr>
              <a:xfrm>
                <a:off x="3634435" y="2384579"/>
                <a:ext cx="1875129"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𝑐</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r>
                        <m:rPr>
                          <m:sty m:val="p"/>
                        </m:rPr>
                        <a:rPr lang="en-US" altLang="zh-CN" i="1">
                          <a:latin typeface="Cambria Math" panose="02040503050406030204" pitchFamily="18" charset="0"/>
                        </a:rPr>
                        <m:t>log</m:t>
                      </m:r>
                      <m:f>
                        <m:fPr>
                          <m:ctrlPr>
                            <a:rPr lang="zh-CN" altLang="en-US" i="1">
                              <a:latin typeface="Cambria Math" panose="02040503050406030204" pitchFamily="18" charset="0"/>
                            </a:rPr>
                          </m:ctrlPr>
                        </m:fPr>
                        <m:num>
                          <m:r>
                            <a:rPr lang="en-US" altLang="zh-CN" i="1">
                              <a:latin typeface="Cambria Math" panose="02040503050406030204" pitchFamily="18" charset="0"/>
                            </a:rPr>
                            <m:t>1−</m:t>
                          </m:r>
                          <m:r>
                            <m:rPr>
                              <m:sty m:val="p"/>
                            </m:rPr>
                            <a:rPr lang="en-US" altLang="zh-CN" i="1">
                              <a:latin typeface="Cambria Math" panose="02040503050406030204" pitchFamily="18" charset="0"/>
                            </a:rPr>
                            <m:t>err</m:t>
                          </m:r>
                        </m:num>
                        <m:den>
                          <m:r>
                            <m:rPr>
                              <m:nor/>
                            </m:rPr>
                            <a:rPr lang="zh-CN" altLang="en-US">
                              <a:latin typeface="Cambria Math" panose="02040503050406030204" pitchFamily="18" charset="0"/>
                            </a:rPr>
                            <m:t>err</m:t>
                          </m:r>
                        </m:den>
                      </m:f>
                    </m:oMath>
                  </m:oMathPara>
                </a14:m>
                <a:endParaRPr lang="zh-CN" altLang="en-US" dirty="0"/>
              </a:p>
            </p:txBody>
          </p:sp>
        </mc:Choice>
        <mc:Fallback xmlns="">
          <p:sp>
            <p:nvSpPr>
              <p:cNvPr id="9" name="矩形 8">
                <a:extLst>
                  <a:ext uri="{FF2B5EF4-FFF2-40B4-BE49-F238E27FC236}">
                    <a16:creationId xmlns:a16="http://schemas.microsoft.com/office/drawing/2014/main" id="{C7CC2E05-0701-4EF2-9EB1-2914D213DB5E}"/>
                  </a:ext>
                </a:extLst>
              </p:cNvPr>
              <p:cNvSpPr>
                <a:spLocks noRot="1" noChangeAspect="1" noMove="1" noResize="1" noEditPoints="1" noAdjustHandles="1" noChangeArrowheads="1" noChangeShapeType="1" noTextEdit="1"/>
              </p:cNvSpPr>
              <p:nvPr/>
            </p:nvSpPr>
            <p:spPr>
              <a:xfrm>
                <a:off x="3634435" y="2384579"/>
                <a:ext cx="1875129" cy="618311"/>
              </a:xfrm>
              <a:prstGeom prst="rect">
                <a:avLst/>
              </a:prstGeom>
              <a:blipFill>
                <a:blip r:embed="rId7"/>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9B38A3F5-6F9E-400F-A86F-8BBDEF7BC08E}"/>
              </a:ext>
            </a:extLst>
          </p:cNvPr>
          <p:cNvGrpSpPr/>
          <p:nvPr/>
        </p:nvGrpSpPr>
        <p:grpSpPr>
          <a:xfrm>
            <a:off x="5938496" y="2482236"/>
            <a:ext cx="2272937" cy="420369"/>
            <a:chOff x="6945951" y="2455108"/>
            <a:chExt cx="2272937" cy="420369"/>
          </a:xfrm>
        </p:grpSpPr>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FBCF12D-AB2D-4B88-B320-C2A13382C1FD}"/>
                    </a:ext>
                  </a:extLst>
                </p:cNvPr>
                <p:cNvSpPr/>
                <p:nvPr/>
              </p:nvSpPr>
              <p:spPr>
                <a:xfrm>
                  <a:off x="7004561" y="2455108"/>
                  <a:ext cx="21525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m:rPr>
                                <m:sty m:val="p"/>
                              </m:rPr>
                              <a:rPr lang="en-US" altLang="zh-CN">
                                <a:latin typeface="Cambria Math" panose="02040503050406030204" pitchFamily="18" charset="0"/>
                              </a:rPr>
                              <m:t>err</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𝔼</m:t>
                                </m:r>
                              </m:e>
                              <m:sub>
                                <m:r>
                                  <a:rPr lang="zh-CN" altLang="en-US" i="1">
                                    <a:latin typeface="Cambria Math" panose="02040503050406030204" pitchFamily="18" charset="0"/>
                                  </a:rPr>
                                  <m:t>𝑤</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1</m:t>
                                </m:r>
                              </m:e>
                              <m: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d>
                              </m:sub>
                            </m:sSub>
                            <m:r>
                              <a:rPr lang="en-US" altLang="zh-CN" i="1">
                                <a:latin typeface="Cambria Math" panose="02040503050406030204" pitchFamily="18" charset="0"/>
                              </a:rPr>
                              <m:t>]</m:t>
                            </m:r>
                          </m:e>
                        </m:eqArr>
                      </m:oMath>
                    </m:oMathPara>
                  </a14:m>
                  <a:endParaRPr lang="zh-CN" altLang="en-US" dirty="0"/>
                </a:p>
              </p:txBody>
            </p:sp>
          </mc:Choice>
          <mc:Fallback xmlns="">
            <p:sp>
              <p:nvSpPr>
                <p:cNvPr id="16" name="矩形 15">
                  <a:extLst>
                    <a:ext uri="{FF2B5EF4-FFF2-40B4-BE49-F238E27FC236}">
                      <a16:creationId xmlns:a16="http://schemas.microsoft.com/office/drawing/2014/main" id="{1FBCF12D-AB2D-4B88-B320-C2A13382C1FD}"/>
                    </a:ext>
                  </a:extLst>
                </p:cNvPr>
                <p:cNvSpPr>
                  <a:spLocks noRot="1" noChangeAspect="1" noMove="1" noResize="1" noEditPoints="1" noAdjustHandles="1" noChangeArrowheads="1" noChangeShapeType="1" noTextEdit="1"/>
                </p:cNvSpPr>
                <p:nvPr/>
              </p:nvSpPr>
              <p:spPr>
                <a:xfrm>
                  <a:off x="7004561" y="2455108"/>
                  <a:ext cx="2152576" cy="369332"/>
                </a:xfrm>
                <a:prstGeom prst="rect">
                  <a:avLst/>
                </a:prstGeom>
                <a:blipFill>
                  <a:blip r:embed="rId8"/>
                  <a:stretch>
                    <a:fillRect b="-9836"/>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70C43E83-4253-47D5-9829-2A2FCB202A97}"/>
                </a:ext>
              </a:extLst>
            </p:cNvPr>
            <p:cNvSpPr/>
            <p:nvPr/>
          </p:nvSpPr>
          <p:spPr>
            <a:xfrm>
              <a:off x="6945951" y="2455108"/>
              <a:ext cx="2272937" cy="420369"/>
            </a:xfrm>
            <a:prstGeom prst="rect">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图片 13">
            <a:extLst>
              <a:ext uri="{FF2B5EF4-FFF2-40B4-BE49-F238E27FC236}">
                <a16:creationId xmlns:a16="http://schemas.microsoft.com/office/drawing/2014/main" id="{71E690CA-D495-4B60-98ED-DFF618B19BDA}"/>
              </a:ext>
            </a:extLst>
          </p:cNvPr>
          <p:cNvPicPr>
            <a:picLocks noChangeAspect="1"/>
          </p:cNvPicPr>
          <p:nvPr/>
        </p:nvPicPr>
        <p:blipFill>
          <a:blip r:embed="rId9"/>
          <a:stretch>
            <a:fillRect/>
          </a:stretch>
        </p:blipFill>
        <p:spPr>
          <a:xfrm>
            <a:off x="1584311" y="3066722"/>
            <a:ext cx="6332776" cy="3242437"/>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0FFC59F-A4EE-4AFA-B420-EEF8439673B1}"/>
                  </a:ext>
                </a:extLst>
              </p:cNvPr>
              <p:cNvSpPr txBox="1"/>
              <p:nvPr/>
            </p:nvSpPr>
            <p:spPr>
              <a:xfrm>
                <a:off x="3021105" y="3071167"/>
                <a:ext cx="3497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m:t>
                      </m:r>
                    </m:oMath>
                  </m:oMathPara>
                </a14:m>
                <a:endParaRPr lang="zh-CN" altLang="en-US" dirty="0"/>
              </a:p>
            </p:txBody>
          </p:sp>
        </mc:Choice>
        <mc:Fallback xmlns="">
          <p:sp>
            <p:nvSpPr>
              <p:cNvPr id="3" name="文本框 2">
                <a:extLst>
                  <a:ext uri="{FF2B5EF4-FFF2-40B4-BE49-F238E27FC236}">
                    <a16:creationId xmlns:a16="http://schemas.microsoft.com/office/drawing/2014/main" id="{30FFC59F-A4EE-4AFA-B420-EEF8439673B1}"/>
                  </a:ext>
                </a:extLst>
              </p:cNvPr>
              <p:cNvSpPr txBox="1">
                <a:spLocks noRot="1" noChangeAspect="1" noMove="1" noResize="1" noEditPoints="1" noAdjustHandles="1" noChangeArrowheads="1" noChangeShapeType="1" noTextEdit="1"/>
              </p:cNvSpPr>
              <p:nvPr/>
            </p:nvSpPr>
            <p:spPr>
              <a:xfrm>
                <a:off x="3021105" y="3071167"/>
                <a:ext cx="34977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D56D8E3-2E9A-485C-8BFE-8C94424BA7EB}"/>
                  </a:ext>
                </a:extLst>
              </p:cNvPr>
              <p:cNvSpPr txBox="1"/>
              <p:nvPr/>
            </p:nvSpPr>
            <p:spPr>
              <a:xfrm>
                <a:off x="7374269" y="4318608"/>
                <a:ext cx="553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err</m:t>
                      </m:r>
                    </m:oMath>
                  </m:oMathPara>
                </a14:m>
                <a:endParaRPr lang="zh-CN" altLang="en-US" dirty="0"/>
              </a:p>
            </p:txBody>
          </p:sp>
        </mc:Choice>
        <mc:Fallback xmlns="">
          <p:sp>
            <p:nvSpPr>
              <p:cNvPr id="15" name="文本框 14">
                <a:extLst>
                  <a:ext uri="{FF2B5EF4-FFF2-40B4-BE49-F238E27FC236}">
                    <a16:creationId xmlns:a16="http://schemas.microsoft.com/office/drawing/2014/main" id="{5D56D8E3-2E9A-485C-8BFE-8C94424BA7EB}"/>
                  </a:ext>
                </a:extLst>
              </p:cNvPr>
              <p:cNvSpPr txBox="1">
                <a:spLocks noRot="1" noChangeAspect="1" noMove="1" noResize="1" noEditPoints="1" noAdjustHandles="1" noChangeArrowheads="1" noChangeShapeType="1" noTextEdit="1"/>
              </p:cNvSpPr>
              <p:nvPr/>
            </p:nvSpPr>
            <p:spPr>
              <a:xfrm>
                <a:off x="7374269" y="4318608"/>
                <a:ext cx="553357" cy="36933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1517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离散型</a:t>
            </a:r>
            <a:r>
              <a:rPr lang="en-US" altLang="zh-CN" dirty="0"/>
              <a:t>AdaBoost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3"/>
                <a:ext cx="7953661" cy="142080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迭代</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利用加权的训练数据实例来训练</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对应权重与其之前的误差系数</a:t>
                </a:r>
                <a14:m>
                  <m:oMath xmlns:m="http://schemas.openxmlformats.org/officeDocument/2006/math">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𝑒</m:t>
                        </m:r>
                      </m:e>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𝑦𝐹</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成比例</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3"/>
                <a:ext cx="7953661" cy="1420807"/>
              </a:xfrm>
              <a:prstGeom prst="rect">
                <a:avLst/>
              </a:prstGeom>
              <a:blipFill>
                <a:blip r:embed="rId5"/>
                <a:stretch>
                  <a:fillRect l="-460" t="-2575"/>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E49F214A-60E9-4CB2-96B3-0B43474EAA02}"/>
              </a:ext>
            </a:extLst>
          </p:cNvPr>
          <p:cNvSpPr txBox="1">
            <a:spLocks/>
          </p:cNvSpPr>
          <p:nvPr/>
        </p:nvSpPr>
        <p:spPr>
          <a:xfrm>
            <a:off x="686704" y="2015247"/>
            <a:ext cx="7953661" cy="10286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D52135C3-9B2E-49A1-B958-5C55C829575B}"/>
                  </a:ext>
                </a:extLst>
              </p:cNvPr>
              <p:cNvSpPr/>
              <p:nvPr/>
            </p:nvSpPr>
            <p:spPr>
              <a:xfrm>
                <a:off x="1020841" y="2545639"/>
                <a:ext cx="6814504"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2"/>
                                    <m:mcJc m:val="center"/>
                                  </m:mcPr>
                                </m:mc>
                              </m:mcs>
                              <m:ctrlPr>
                                <a:rPr lang="zh-CN" altLang="en-US" i="1" smtClean="0">
                                  <a:latin typeface="Cambria Math" panose="02040503050406030204" pitchFamily="18" charset="0"/>
                                </a:rPr>
                              </m:ctrlPr>
                            </m:mPr>
                            <m:mr>
                              <m:e>
                                <m:r>
                                  <a:rPr lang="zh-CN" altLang="en-US" i="0">
                                    <a:latin typeface="Cambria Math" panose="02040503050406030204" pitchFamily="18" charset="0"/>
                                  </a:rPr>
                                  <m:t>1,</m:t>
                                </m:r>
                              </m:e>
                              <m:e>
                                <m:r>
                                  <m:rPr>
                                    <m:sty m:val="p"/>
                                  </m:rPr>
                                  <a:rPr lang="en-US" altLang="zh-CN" i="1" smtClean="0">
                                    <a:latin typeface="Cambria Math" panose="02040503050406030204" pitchFamily="18" charset="0"/>
                                  </a:rPr>
                                  <m:t>if</m:t>
                                </m:r>
                                <m:r>
                                  <a:rPr lang="en-US" altLang="zh-CN" b="0" i="1" smtClean="0">
                                    <a:latin typeface="Cambria Math" panose="02040503050406030204" pitchFamily="18" charset="0"/>
                                  </a:rPr>
                                  <m:t> </m:t>
                                </m:r>
                                <m:sSub>
                                  <m:sSubPr>
                                    <m:ctrlPr>
                                      <a:rPr lang="zh-CN" altLang="en-US" i="1">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𝑤</m:t>
                                    </m:r>
                                  </m:sub>
                                </m:sSub>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𝑤</m:t>
                                    </m:r>
                                  </m:sub>
                                </m:sSub>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𝑤</m:t>
                                    </m:r>
                                  </m:sub>
                                </m:sSub>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m:t>
                                </m:r>
                                <m:r>
                                  <a:rPr lang="zh-CN" altLang="en-US" i="1">
                                    <a:latin typeface="Cambria Math" panose="02040503050406030204" pitchFamily="18" charset="0"/>
                                  </a:rPr>
                                  <m:t>𝑥</m:t>
                                </m:r>
                                <m:r>
                                  <a:rPr lang="zh-CN" altLang="en-US" i="0">
                                    <a:latin typeface="Cambria Math" panose="02040503050406030204" pitchFamily="18" charset="0"/>
                                  </a:rPr>
                                  <m:t>)&gt;0</m:t>
                                </m:r>
                              </m:e>
                            </m:mr>
                            <m:mr>
                              <m:e>
                                <m:r>
                                  <a:rPr lang="zh-CN" altLang="en-US" i="0">
                                    <a:latin typeface="Cambria Math" panose="02040503050406030204" pitchFamily="18" charset="0"/>
                                  </a:rPr>
                                  <m:t>−1,</m:t>
                                </m:r>
                              </m:e>
                              <m:e>
                                <m:r>
                                  <m:rPr>
                                    <m:nor/>
                                  </m:rPr>
                                  <a:rPr lang="zh-CN" altLang="en-US" smtClean="0">
                                    <a:latin typeface="Cambria Math" panose="02040503050406030204" pitchFamily="18" charset="0"/>
                                  </a:rPr>
                                  <m:t>otherwis</m:t>
                                </m:r>
                                <m:r>
                                  <m:rPr>
                                    <m:nor/>
                                  </m:rPr>
                                  <a:rPr lang="en-US" altLang="zh-CN" b="0" i="0" smtClean="0">
                                    <a:latin typeface="Cambria Math" panose="02040503050406030204" pitchFamily="18" charset="0"/>
                                  </a:rPr>
                                  <m:t>e</m:t>
                                </m:r>
                              </m:e>
                            </m:mr>
                          </m:m>
                        </m:e>
                      </m:d>
                    </m:oMath>
                  </m:oMathPara>
                </a14:m>
                <a:endParaRPr lang="zh-CN" altLang="en-US" dirty="0"/>
              </a:p>
            </p:txBody>
          </p:sp>
        </mc:Choice>
        <mc:Fallback xmlns="">
          <p:sp>
            <p:nvSpPr>
              <p:cNvPr id="18" name="矩形 17">
                <a:extLst>
                  <a:ext uri="{FF2B5EF4-FFF2-40B4-BE49-F238E27FC236}">
                    <a16:creationId xmlns:a16="http://schemas.microsoft.com/office/drawing/2014/main" id="{D52135C3-9B2E-49A1-B958-5C55C829575B}"/>
                  </a:ext>
                </a:extLst>
              </p:cNvPr>
              <p:cNvSpPr>
                <a:spLocks noRot="1" noChangeAspect="1" noMove="1" noResize="1" noEditPoints="1" noAdjustHandles="1" noChangeArrowheads="1" noChangeShapeType="1" noTextEdit="1"/>
              </p:cNvSpPr>
              <p:nvPr/>
            </p:nvSpPr>
            <p:spPr>
              <a:xfrm>
                <a:off x="1020841" y="2545639"/>
                <a:ext cx="6814504" cy="71019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E0BCC0F0-FAD1-4335-B80A-11B4742219DE}"/>
                  </a:ext>
                </a:extLst>
              </p:cNvPr>
              <p:cNvSpPr/>
              <p:nvPr/>
            </p:nvSpPr>
            <p:spPr>
              <a:xfrm>
                <a:off x="1270629" y="3424986"/>
                <a:ext cx="2103707" cy="4157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err</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𝔼</m:t>
                          </m:r>
                        </m:e>
                        <m:sub>
                          <m:r>
                            <a:rPr lang="zh-CN" altLang="en-US" i="1">
                              <a:latin typeface="Cambria Math" panose="02040503050406030204" pitchFamily="18" charset="0"/>
                            </a:rPr>
                            <m:t>𝑤</m:t>
                          </m:r>
                        </m:sub>
                      </m:sSub>
                      <m:d>
                        <m:dPr>
                          <m:begChr m:val="["/>
                          <m:endChr m:val="]"/>
                          <m:ctrlPr>
                            <a:rPr lang="en-US" altLang="zh-CN"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a:latin typeface="Cambria Math" panose="02040503050406030204" pitchFamily="18" charset="0"/>
                                </a:rPr>
                                <m:t>1</m:t>
                              </m:r>
                            </m:e>
                            <m: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a:latin typeface="Cambria Math" panose="02040503050406030204" pitchFamily="18" charset="0"/>
                                    </a:rPr>
                                    <m:t>≠</m:t>
                                  </m:r>
                                  <m:r>
                                    <a:rPr lang="zh-CN" altLang="en-US" i="1">
                                      <a:latin typeface="Cambria Math" panose="02040503050406030204" pitchFamily="18" charset="0"/>
                                    </a:rPr>
                                    <m:t>𝑓</m:t>
                                  </m:r>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e>
                              </m:d>
                            </m:sub>
                          </m:sSub>
                        </m:e>
                      </m:d>
                    </m:oMath>
                  </m:oMathPara>
                </a14:m>
                <a:endParaRPr lang="zh-CN" altLang="en-US" dirty="0"/>
              </a:p>
            </p:txBody>
          </p:sp>
        </mc:Choice>
        <mc:Fallback xmlns="">
          <p:sp>
            <p:nvSpPr>
              <p:cNvPr id="19" name="矩形 18">
                <a:extLst>
                  <a:ext uri="{FF2B5EF4-FFF2-40B4-BE49-F238E27FC236}">
                    <a16:creationId xmlns:a16="http://schemas.microsoft.com/office/drawing/2014/main" id="{E0BCC0F0-FAD1-4335-B80A-11B4742219DE}"/>
                  </a:ext>
                </a:extLst>
              </p:cNvPr>
              <p:cNvSpPr>
                <a:spLocks noRot="1" noChangeAspect="1" noMove="1" noResize="1" noEditPoints="1" noAdjustHandles="1" noChangeArrowheads="1" noChangeShapeType="1" noTextEdit="1"/>
              </p:cNvSpPr>
              <p:nvPr/>
            </p:nvSpPr>
            <p:spPr>
              <a:xfrm>
                <a:off x="1270629" y="3424986"/>
                <a:ext cx="2103707" cy="415755"/>
              </a:xfrm>
              <a:prstGeom prst="rect">
                <a:avLst/>
              </a:prstGeom>
              <a:blipFill>
                <a:blip r:embed="rId7"/>
                <a:stretch>
                  <a:fillRect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03D61EC-325D-482A-B5CD-1FAD8B8AD3ED}"/>
                  </a:ext>
                </a:extLst>
              </p:cNvPr>
              <p:cNvSpPr/>
              <p:nvPr/>
            </p:nvSpPr>
            <p:spPr>
              <a:xfrm>
                <a:off x="1270629" y="4009894"/>
                <a:ext cx="3149517" cy="485261"/>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𝐹</m:t>
                    </m:r>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𝐹</m:t>
                    </m:r>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r>
                      <m:rPr>
                        <m:sty m:val="p"/>
                      </m:rPr>
                      <a:rPr lang="en-US" altLang="zh-CN" i="1">
                        <a:latin typeface="Cambria Math" panose="02040503050406030204" pitchFamily="18" charset="0"/>
                      </a:rPr>
                      <m:t>log</m:t>
                    </m:r>
                    <m:f>
                      <m:fPr>
                        <m:ctrlPr>
                          <a:rPr lang="zh-CN" altLang="en-US" i="1">
                            <a:latin typeface="Cambria Math" panose="02040503050406030204" pitchFamily="18" charset="0"/>
                          </a:rPr>
                        </m:ctrlPr>
                      </m:fPr>
                      <m:num>
                        <m:r>
                          <a:rPr lang="zh-CN" altLang="en-US">
                            <a:latin typeface="Cambria Math" panose="02040503050406030204" pitchFamily="18" charset="0"/>
                          </a:rPr>
                          <m:t>1−</m:t>
                        </m:r>
                        <m:r>
                          <m:rPr>
                            <m:sty m:val="p"/>
                          </m:rPr>
                          <a:rPr lang="en-US" altLang="zh-CN" i="1">
                            <a:latin typeface="Cambria Math" panose="02040503050406030204" pitchFamily="18" charset="0"/>
                          </a:rPr>
                          <m:t>err</m:t>
                        </m:r>
                      </m:num>
                      <m:den>
                        <m:r>
                          <m:rPr>
                            <m:sty m:val="p"/>
                          </m:rPr>
                          <a:rPr lang="en-US" altLang="zh-CN" i="1">
                            <a:latin typeface="Cambria Math" panose="02040503050406030204" pitchFamily="18" charset="0"/>
                          </a:rPr>
                          <m:t>err</m:t>
                        </m:r>
                      </m:den>
                    </m:f>
                    <m:r>
                      <a:rPr lang="zh-CN" altLang="en-US" i="1">
                        <a:latin typeface="Cambria Math" panose="02040503050406030204" pitchFamily="18" charset="0"/>
                      </a:rPr>
                      <m:t>𝑓</m:t>
                    </m:r>
                    <m:r>
                      <a:rPr lang="zh-CN" altLang="en-US">
                        <a:latin typeface="Cambria Math" panose="02040503050406030204" pitchFamily="18" charset="0"/>
                      </a:rPr>
                      <m:t>(</m:t>
                    </m:r>
                    <m:r>
                      <a:rPr lang="zh-CN" altLang="en-US" i="1">
                        <a:latin typeface="Cambria Math" panose="02040503050406030204" pitchFamily="18" charset="0"/>
                      </a:rPr>
                      <m:t>𝑥</m:t>
                    </m:r>
                  </m:oMath>
                </a14:m>
                <a:r>
                  <a:rPr lang="en-US" altLang="zh-CN" dirty="0"/>
                  <a:t>)</a:t>
                </a:r>
                <a:endParaRPr lang="zh-CN" altLang="en-US" dirty="0"/>
              </a:p>
            </p:txBody>
          </p:sp>
        </mc:Choice>
        <mc:Fallback xmlns="">
          <p:sp>
            <p:nvSpPr>
              <p:cNvPr id="7" name="矩形 6">
                <a:extLst>
                  <a:ext uri="{FF2B5EF4-FFF2-40B4-BE49-F238E27FC236}">
                    <a16:creationId xmlns:a16="http://schemas.microsoft.com/office/drawing/2014/main" id="{003D61EC-325D-482A-B5CD-1FAD8B8AD3ED}"/>
                  </a:ext>
                </a:extLst>
              </p:cNvPr>
              <p:cNvSpPr>
                <a:spLocks noRot="1" noChangeAspect="1" noMove="1" noResize="1" noEditPoints="1" noAdjustHandles="1" noChangeArrowheads="1" noChangeShapeType="1" noTextEdit="1"/>
              </p:cNvSpPr>
              <p:nvPr/>
            </p:nvSpPr>
            <p:spPr>
              <a:xfrm>
                <a:off x="1270629" y="4009894"/>
                <a:ext cx="3149517" cy="485261"/>
              </a:xfrm>
              <a:prstGeom prst="rect">
                <a:avLst/>
              </a:prstGeom>
              <a:blipFill>
                <a:blip r:embed="rId8"/>
                <a:stretch>
                  <a:fillRect r="-774" b="-75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AE16F7E-99A3-4558-BA8F-B1049400DE4D}"/>
                  </a:ext>
                </a:extLst>
              </p:cNvPr>
              <p:cNvSpPr/>
              <p:nvPr/>
            </p:nvSpPr>
            <p:spPr>
              <a:xfrm>
                <a:off x="1270629" y="4664308"/>
                <a:ext cx="6968190" cy="1084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i="1">
                              <a:latin typeface="Cambria Math" panose="02040503050406030204" pitchFamily="18" charset="0"/>
                            </a:rPr>
                            <m:t>𝑤</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𝑤</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𝑐𝑓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1">
                                  <a:latin typeface="Cambria Math" panose="02040503050406030204" pitchFamily="18" charset="0"/>
                                </a:rPr>
                                <m:t>𝑦</m:t>
                              </m:r>
                            </m:sup>
                          </m:sSup>
                          <m:r>
                            <a:rPr lang="zh-CN" altLang="en-US" i="0">
                              <a:latin typeface="Cambria Math" panose="02040503050406030204" pitchFamily="18" charset="0"/>
                            </a:rPr>
                            <m:t>&amp;=</m:t>
                          </m:r>
                          <m:r>
                            <a:rPr lang="zh-CN" altLang="en-US" i="1">
                              <a:latin typeface="Cambria Math" panose="02040503050406030204" pitchFamily="18" charset="0"/>
                            </a:rPr>
                            <m:t>𝑤</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𝑐</m:t>
                              </m:r>
                              <m:d>
                                <m:dPr>
                                  <m:ctrlPr>
                                    <a:rPr lang="zh-CN" altLang="en-US" i="1">
                                      <a:latin typeface="Cambria Math" panose="02040503050406030204" pitchFamily="18" charset="0"/>
                                    </a:rPr>
                                  </m:ctrlPr>
                                </m:dPr>
                                <m:e>
                                  <m:r>
                                    <a:rPr lang="zh-CN" altLang="en-US" i="0">
                                      <a:latin typeface="Cambria Math" panose="02040503050406030204" pitchFamily="18" charset="0"/>
                                    </a:rPr>
                                    <m:t>2×</m:t>
                                  </m:r>
                                  <m:sSub>
                                    <m:sSubPr>
                                      <m:ctrlPr>
                                        <a:rPr lang="zh-CN" altLang="en-US" i="1">
                                          <a:latin typeface="Cambria Math" panose="02040503050406030204" pitchFamily="18" charset="0"/>
                                        </a:rPr>
                                      </m:ctrlPr>
                                    </m:sSubPr>
                                    <m:e>
                                      <m:r>
                                        <a:rPr lang="zh-CN" altLang="en-US" i="0">
                                          <a:latin typeface="Cambria Math" panose="02040503050406030204" pitchFamily="18" charset="0"/>
                                        </a:rPr>
                                        <m:t>1</m:t>
                                      </m:r>
                                    </m:e>
                                    <m: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d>
                                    </m:sub>
                                  </m:sSub>
                                  <m:r>
                                    <a:rPr lang="zh-CN" altLang="en-US" i="0">
                                      <a:latin typeface="Cambria Math" panose="02040503050406030204" pitchFamily="18" charset="0"/>
                                    </a:rPr>
                                    <m:t>−1</m:t>
                                  </m:r>
                                </m:e>
                              </m:d>
                            </m:sup>
                          </m:sSup>
                        </m:e>
                        <m:e>
                          <m:r>
                            <a:rPr lang="zh-CN" altLang="en-US" i="0">
                              <a:latin typeface="Cambria Math" panose="02040503050406030204" pitchFamily="18" charset="0"/>
                            </a:rPr>
                            <m:t>&amp;=</m:t>
                          </m:r>
                          <m:r>
                            <a:rPr lang="zh-CN" altLang="en-US" i="1">
                              <a:latin typeface="Cambria Math" panose="02040503050406030204" pitchFamily="18" charset="0"/>
                            </a:rPr>
                            <m:t>𝑤</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1">
                              <a:latin typeface="Cambria Math" panose="02040503050406030204" pitchFamily="18" charset="0"/>
                            </a:rPr>
                            <m:t>𝑒𝑥𝑝</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log</m:t>
                              </m:r>
                              <m:f>
                                <m:fPr>
                                  <m:ctrlPr>
                                    <a:rPr lang="zh-CN" altLang="en-US" i="1">
                                      <a:latin typeface="Cambria Math" panose="02040503050406030204" pitchFamily="18" charset="0"/>
                                    </a:rPr>
                                  </m:ctrlPr>
                                </m:fPr>
                                <m:num>
                                  <m:r>
                                    <a:rPr lang="zh-CN" altLang="en-US" i="0">
                                      <a:latin typeface="Cambria Math" panose="02040503050406030204" pitchFamily="18" charset="0"/>
                                    </a:rPr>
                                    <m:t>1−</m:t>
                                  </m:r>
                                  <m:r>
                                    <m:rPr>
                                      <m:nor/>
                                    </m:rPr>
                                    <a:rPr lang="zh-CN" altLang="en-US">
                                      <a:latin typeface="Cambria Math" panose="02040503050406030204" pitchFamily="18" charset="0"/>
                                    </a:rPr>
                                    <m:t>e</m:t>
                                  </m:r>
                                  <m:r>
                                    <m:rPr>
                                      <m:nor/>
                                    </m:rPr>
                                    <a:rPr lang="zh-CN" altLang="en-US" smtClean="0">
                                      <a:latin typeface="Cambria Math" panose="02040503050406030204" pitchFamily="18" charset="0"/>
                                    </a:rPr>
                                    <m:t>rr</m:t>
                                  </m:r>
                                </m:num>
                                <m:den>
                                  <m:r>
                                    <m:rPr>
                                      <m:nor/>
                                    </m:rPr>
                                    <a:rPr lang="zh-CN" altLang="en-US">
                                      <a:latin typeface="Cambria Math" panose="02040503050406030204" pitchFamily="18" charset="0"/>
                                    </a:rPr>
                                    <m:t>err</m:t>
                                  </m:r>
                                </m:den>
                              </m:f>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m:t>
                                  </m:r>
                                  <m:r>
                                    <a:rPr lang="zh-CN" altLang="en-US" i="0">
                                      <a:latin typeface="Cambria Math" panose="02040503050406030204" pitchFamily="18" charset="0"/>
                                    </a:rPr>
                                    <m:t>1</m:t>
                                  </m:r>
                                </m:e>
                                <m: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d>
                                </m:sub>
                              </m:sSub>
                              <m:r>
                                <a:rPr lang="zh-CN" altLang="en-US" i="0">
                                  <a:latin typeface="Cambria Math" panose="02040503050406030204" pitchFamily="18" charset="0"/>
                                </a:rPr>
                                <m:t>−</m:t>
                              </m:r>
                              <m:f>
                                <m:fPr>
                                  <m:ctrlPr>
                                    <a:rPr lang="zh-CN" altLang="en-US" b="1" i="1" smtClean="0">
                                      <a:solidFill>
                                        <a:schemeClr val="accent1"/>
                                      </a:solidFill>
                                      <a:latin typeface="Cambria Math" panose="02040503050406030204" pitchFamily="18" charset="0"/>
                                    </a:rPr>
                                  </m:ctrlPr>
                                </m:fPr>
                                <m:num>
                                  <m:r>
                                    <a:rPr lang="zh-CN" altLang="en-US" b="1" i="0">
                                      <a:solidFill>
                                        <a:schemeClr val="accent1"/>
                                      </a:solidFill>
                                      <a:latin typeface="Cambria Math" panose="02040503050406030204" pitchFamily="18" charset="0"/>
                                    </a:rPr>
                                    <m:t>𝟏</m:t>
                                  </m:r>
                                </m:num>
                                <m:den>
                                  <m:r>
                                    <a:rPr lang="zh-CN" altLang="en-US" b="1" i="0">
                                      <a:solidFill>
                                        <a:schemeClr val="accent1"/>
                                      </a:solidFill>
                                      <a:latin typeface="Cambria Math" panose="02040503050406030204" pitchFamily="18" charset="0"/>
                                    </a:rPr>
                                    <m:t>𝟐</m:t>
                                  </m:r>
                                </m:den>
                              </m:f>
                              <m:r>
                                <a:rPr lang="en-US" altLang="zh-CN" b="1" i="1" smtClean="0">
                                  <a:solidFill>
                                    <a:schemeClr val="tx1"/>
                                  </a:solidFill>
                                  <a:latin typeface="Cambria Math" panose="02040503050406030204" pitchFamily="18" charset="0"/>
                                </a:rPr>
                                <m:t>)</m:t>
                              </m:r>
                            </m:e>
                          </m:d>
                        </m:e>
                      </m:eqArr>
                    </m:oMath>
                  </m:oMathPara>
                </a14:m>
                <a:endParaRPr lang="zh-CN" altLang="en-US" dirty="0"/>
              </a:p>
            </p:txBody>
          </p:sp>
        </mc:Choice>
        <mc:Fallback xmlns="">
          <p:sp>
            <p:nvSpPr>
              <p:cNvPr id="10" name="矩形 9">
                <a:extLst>
                  <a:ext uri="{FF2B5EF4-FFF2-40B4-BE49-F238E27FC236}">
                    <a16:creationId xmlns:a16="http://schemas.microsoft.com/office/drawing/2014/main" id="{6AE16F7E-99A3-4558-BA8F-B1049400DE4D}"/>
                  </a:ext>
                </a:extLst>
              </p:cNvPr>
              <p:cNvSpPr>
                <a:spLocks noRot="1" noChangeAspect="1" noMove="1" noResize="1" noEditPoints="1" noAdjustHandles="1" noChangeArrowheads="1" noChangeShapeType="1" noTextEdit="1"/>
              </p:cNvSpPr>
              <p:nvPr/>
            </p:nvSpPr>
            <p:spPr>
              <a:xfrm>
                <a:off x="1270629" y="4664308"/>
                <a:ext cx="6968190" cy="1084977"/>
              </a:xfrm>
              <a:prstGeom prst="rect">
                <a:avLst/>
              </a:prstGeom>
              <a:blipFill>
                <a:blip r:embed="rId9"/>
                <a:stretch>
                  <a:fillRect/>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55738019-C04B-4314-95F4-B623C0CDADF2}"/>
              </a:ext>
            </a:extLst>
          </p:cNvPr>
          <p:cNvCxnSpPr>
            <a:cxnSpLocks/>
            <a:stCxn id="12" idx="2"/>
          </p:cNvCxnSpPr>
          <p:nvPr/>
        </p:nvCxnSpPr>
        <p:spPr>
          <a:xfrm flipH="1">
            <a:off x="7759028" y="4639757"/>
            <a:ext cx="9618" cy="325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9CAC853-82BD-485C-A22B-2EDFBFCE9AA3}"/>
              </a:ext>
            </a:extLst>
          </p:cNvPr>
          <p:cNvSpPr/>
          <p:nvPr/>
        </p:nvSpPr>
        <p:spPr>
          <a:xfrm>
            <a:off x="7060760" y="4301203"/>
            <a:ext cx="1415772" cy="338554"/>
          </a:xfrm>
          <a:prstGeom prst="rect">
            <a:avLst/>
          </a:prstGeom>
        </p:spPr>
        <p:txBody>
          <a:bodyPr wrap="none">
            <a:spAutoFit/>
          </a:bodyPr>
          <a:lstStyle/>
          <a:p>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归一化后消除</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2DB3BBEC-997B-44D6-A2D4-084D7F4E525A}"/>
                  </a:ext>
                </a:extLst>
              </p:cNvPr>
              <p:cNvSpPr/>
              <p:nvPr/>
            </p:nvSpPr>
            <p:spPr>
              <a:xfrm>
                <a:off x="5192188" y="3902183"/>
                <a:ext cx="1875129" cy="618311"/>
              </a:xfrm>
              <a:prstGeom prst="rect">
                <a:avLst/>
              </a:prstGeom>
              <a:solidFill>
                <a:schemeClr val="bg1">
                  <a:lumMod val="95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𝑐</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r>
                        <m:rPr>
                          <m:sty m:val="p"/>
                        </m:rPr>
                        <a:rPr lang="en-US" altLang="zh-CN" i="1">
                          <a:latin typeface="Cambria Math" panose="02040503050406030204" pitchFamily="18" charset="0"/>
                        </a:rPr>
                        <m:t>log</m:t>
                      </m:r>
                      <m:f>
                        <m:fPr>
                          <m:ctrlPr>
                            <a:rPr lang="zh-CN" altLang="en-US" i="1">
                              <a:latin typeface="Cambria Math" panose="02040503050406030204" pitchFamily="18" charset="0"/>
                            </a:rPr>
                          </m:ctrlPr>
                        </m:fPr>
                        <m:num>
                          <m:r>
                            <a:rPr lang="en-US" altLang="zh-CN" i="1">
                              <a:latin typeface="Cambria Math" panose="02040503050406030204" pitchFamily="18" charset="0"/>
                            </a:rPr>
                            <m:t>1−</m:t>
                          </m:r>
                          <m:r>
                            <m:rPr>
                              <m:sty m:val="p"/>
                            </m:rPr>
                            <a:rPr lang="en-US" altLang="zh-CN" i="1">
                              <a:latin typeface="Cambria Math" panose="02040503050406030204" pitchFamily="18" charset="0"/>
                            </a:rPr>
                            <m:t>err</m:t>
                          </m:r>
                        </m:num>
                        <m:den>
                          <m:r>
                            <m:rPr>
                              <m:nor/>
                            </m:rPr>
                            <a:rPr lang="zh-CN" altLang="en-US">
                              <a:latin typeface="Cambria Math" panose="02040503050406030204" pitchFamily="18" charset="0"/>
                            </a:rPr>
                            <m:t>err</m:t>
                          </m:r>
                        </m:den>
                      </m:f>
                    </m:oMath>
                  </m:oMathPara>
                </a14:m>
                <a:endParaRPr lang="zh-CN" altLang="en-US" dirty="0"/>
              </a:p>
            </p:txBody>
          </p:sp>
        </mc:Choice>
        <mc:Fallback xmlns="">
          <p:sp>
            <p:nvSpPr>
              <p:cNvPr id="14" name="矩形 13">
                <a:extLst>
                  <a:ext uri="{FF2B5EF4-FFF2-40B4-BE49-F238E27FC236}">
                    <a16:creationId xmlns:a16="http://schemas.microsoft.com/office/drawing/2014/main" id="{2DB3BBEC-997B-44D6-A2D4-084D7F4E525A}"/>
                  </a:ext>
                </a:extLst>
              </p:cNvPr>
              <p:cNvSpPr>
                <a:spLocks noRot="1" noChangeAspect="1" noMove="1" noResize="1" noEditPoints="1" noAdjustHandles="1" noChangeArrowheads="1" noChangeShapeType="1" noTextEdit="1"/>
              </p:cNvSpPr>
              <p:nvPr/>
            </p:nvSpPr>
            <p:spPr>
              <a:xfrm>
                <a:off x="5192188" y="3902183"/>
                <a:ext cx="1875129" cy="618311"/>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2584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449070"/>
                <a:ext cx="7953661" cy="152721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偏差</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方差分解（</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Bias-Variance Decomposition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a:t>
                </a:r>
                <a14:m>
                  <m:oMath xmlns:m="http://schemas.openxmlformats.org/officeDocument/2006/math">
                    <m:r>
                      <a:rPr lang="en-US" altLang="zh-CN" i="1">
                        <a:latin typeface="Cambria Math" panose="02040503050406030204" pitchFamily="18" charset="0"/>
                        <a:ea typeface="Cambria Math" panose="02040503050406030204" pitchFamily="18" charset="0"/>
                      </a:rPr>
                      <m:t>𝑌</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14:m>
                  <m:oMath xmlns:m="http://schemas.openxmlformats.org/officeDocument/2006/math">
                    <m:r>
                      <a:rPr lang="en-US" altLang="zh-CN" i="1">
                        <a:latin typeface="Cambria Math" panose="02040503050406030204" pitchFamily="18" charset="0"/>
                        <a:ea typeface="Cambria Math" panose="02040503050406030204" pitchFamily="18" charset="0"/>
                      </a:rPr>
                      <m:t>𝔼</m:t>
                    </m:r>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𝜖</m:t>
                        </m:r>
                      </m:e>
                    </m:d>
                    <m:r>
                      <a:rPr lang="en-US" altLang="zh-CN" i="1">
                        <a:latin typeface="Cambria Math" panose="02040503050406030204" pitchFamily="18" charset="0"/>
                        <a:ea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𝑉𝑎𝑟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r>
                      <a:rPr lang="en-US" altLang="zh-CN" i="1">
                        <a:latin typeface="Cambria Math" panose="02040503050406030204" pitchFamily="18" charset="0"/>
                        <a:ea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𝜎</m:t>
                        </m:r>
                      </m:e>
                      <m:sub>
                        <m:r>
                          <a:rPr lang="en-US" altLang="zh-CN" i="1">
                            <a:latin typeface="Cambria Math" panose="02040503050406030204" pitchFamily="18" charset="0"/>
                            <a:ea typeface="Cambria Math" panose="02040503050406030204" pitchFamily="18" charset="0"/>
                          </a:rPr>
                          <m:t>𝜖</m:t>
                        </m:r>
                      </m:sub>
                      <m:sup>
                        <m:r>
                          <a:rPr lang="en-US" altLang="zh-CN" i="1">
                            <a:latin typeface="Cambria Math" panose="02040503050406030204" pitchFamily="18" charset="0"/>
                            <a:ea typeface="Cambria Math" panose="02040503050406030204" pitchFamily="18" charset="0"/>
                          </a:rPr>
                          <m:t>2</m:t>
                        </m:r>
                      </m:sup>
                    </m:sSubSup>
                  </m:oMath>
                </a14:m>
                <a:endParaRPr lang="zh-CN" altLang="en-US" dirty="0">
                  <a:latin typeface="Cambria Math" panose="02040503050406030204" pitchFamily="18" charset="0"/>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在输入点</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0</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的期望预测误差为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449070"/>
                <a:ext cx="7953661" cy="1527212"/>
              </a:xfrm>
              <a:prstGeom prst="rect">
                <a:avLst/>
              </a:prstGeom>
              <a:blipFill>
                <a:blip r:embed="rId5"/>
                <a:stretch>
                  <a:fillRect l="-460" b="-2400"/>
                </a:stretch>
              </a:blipFill>
            </p:spPr>
            <p:txBody>
              <a:bodyPr/>
              <a:lstStyle/>
              <a:p>
                <a:r>
                  <a:rPr lang="zh-CN" altLang="en-US">
                    <a:noFill/>
                  </a:rPr>
                  <a:t> </a:t>
                </a:r>
              </a:p>
            </p:txBody>
          </p:sp>
        </mc:Fallback>
      </mc:AlternateContent>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为什么</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Bagging</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算法有效</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3</a:t>
            </a:fld>
            <a:endParaRPr lang="zh-CN" altLang="en-US" dirty="0"/>
          </a:p>
        </p:txBody>
      </p:sp>
      <p:sp>
        <p:nvSpPr>
          <p:cNvPr id="6" name="内容占位符 2">
            <a:extLst>
              <a:ext uri="{FF2B5EF4-FFF2-40B4-BE49-F238E27FC236}">
                <a16:creationId xmlns:a16="http://schemas.microsoft.com/office/drawing/2014/main" id="{F38B6B42-252A-41A7-9483-5427BEAD7806}"/>
              </a:ext>
            </a:extLst>
          </p:cNvPr>
          <p:cNvSpPr txBox="1">
            <a:spLocks/>
          </p:cNvSpPr>
          <p:nvPr/>
        </p:nvSpPr>
        <p:spPr>
          <a:xfrm>
            <a:off x="681737" y="4480473"/>
            <a:ext cx="7953661" cy="152721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Bagging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有效的原因是与原始模型相比偏差相同但是降低了方差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在整个数据集上进行训练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对低偏差和高方差的预测模型尤其有效果</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D64A3A-886A-491D-B921-39E8E17C9CC1}"/>
                  </a:ext>
                </a:extLst>
              </p:cNvPr>
              <p:cNvSpPr/>
              <p:nvPr/>
            </p:nvSpPr>
            <p:spPr>
              <a:xfrm>
                <a:off x="1378818" y="3066345"/>
                <a:ext cx="582211" cy="667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smtClean="0">
                              <a:latin typeface="Cambria Math" panose="02040503050406030204" pitchFamily="18" charset="0"/>
                            </a:rPr>
                          </m:ctrlPr>
                        </m:mPr>
                        <m:mr>
                          <m:e/>
                          <m:e/>
                        </m:mr>
                        <m:mr>
                          <m:e/>
                          <m:e/>
                        </m:mr>
                        <m:mr>
                          <m:e/>
                          <m:e/>
                        </m:mr>
                      </m:m>
                    </m:oMath>
                  </m:oMathPara>
                </a14:m>
                <a:endParaRPr lang="zh-CN" altLang="en-US" dirty="0"/>
              </a:p>
            </p:txBody>
          </p:sp>
        </mc:Choice>
        <mc:Fallback xmlns="">
          <p:sp>
            <p:nvSpPr>
              <p:cNvPr id="9" name="矩形 8">
                <a:extLst>
                  <a:ext uri="{FF2B5EF4-FFF2-40B4-BE49-F238E27FC236}">
                    <a16:creationId xmlns:a16="http://schemas.microsoft.com/office/drawing/2014/main" id="{24D64A3A-886A-491D-B921-39E8E17C9CC1}"/>
                  </a:ext>
                </a:extLst>
              </p:cNvPr>
              <p:cNvSpPr>
                <a:spLocks noRot="1" noChangeAspect="1" noMove="1" noResize="1" noEditPoints="1" noAdjustHandles="1" noChangeArrowheads="1" noChangeShapeType="1" noTextEdit="1"/>
              </p:cNvSpPr>
              <p:nvPr/>
            </p:nvSpPr>
            <p:spPr>
              <a:xfrm>
                <a:off x="1378818" y="3066345"/>
                <a:ext cx="582211" cy="66755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63FF74D-3630-4805-80DC-8E0F6DABB58A}"/>
                  </a:ext>
                </a:extLst>
              </p:cNvPr>
              <p:cNvSpPr txBox="1"/>
              <p:nvPr/>
            </p:nvSpPr>
            <p:spPr>
              <a:xfrm>
                <a:off x="1617213" y="2976282"/>
                <a:ext cx="6266972" cy="15621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r>
                            <a:rPr lang="zh-CN" altLang="en-US" i="1">
                              <a:latin typeface="Cambria Math" panose="02040503050406030204" pitchFamily="18" charset="0"/>
                            </a:rPr>
                            <m:t>𝐸𝑟𝑟</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0</m:t>
                                  </m:r>
                                </m:sub>
                              </m:sSub>
                            </m:e>
                          </m:d>
                          <m:r>
                            <a:rPr lang="en-US" altLang="zh-CN" b="0" i="0" smtClean="0">
                              <a:latin typeface="Cambria Math" panose="02040503050406030204" pitchFamily="18" charset="0"/>
                            </a:rPr>
                            <m:t>&amp;</m:t>
                          </m:r>
                          <m:r>
                            <a:rPr lang="zh-CN" altLang="en-US">
                              <a:latin typeface="Cambria Math" panose="02040503050406030204" pitchFamily="18" charset="0"/>
                            </a:rPr>
                            <m:t>=</m:t>
                          </m:r>
                          <m:r>
                            <a:rPr lang="zh-CN" altLang="en-US">
                              <a:latin typeface="Cambria Math" panose="02040503050406030204" pitchFamily="18" charset="0"/>
                            </a:rPr>
                            <m:t>𝔼</m:t>
                          </m:r>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𝑌</m:t>
                                      </m:r>
                                      <m:r>
                                        <a:rPr lang="zh-CN" altLang="en-US">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𝑓</m:t>
                                          </m:r>
                                        </m:e>
                                      </m:acc>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0</m:t>
                                              </m:r>
                                            </m:sub>
                                          </m:sSub>
                                        </m:e>
                                      </m:d>
                                    </m:e>
                                  </m:d>
                                </m:e>
                                <m:sup>
                                  <m:r>
                                    <a:rPr lang="zh-CN" altLang="en-US">
                                      <a:latin typeface="Cambria Math" panose="02040503050406030204" pitchFamily="18" charset="0"/>
                                    </a:rPr>
                                    <m:t>2</m:t>
                                  </m:r>
                                </m:sup>
                              </m:sSup>
                            </m:e>
                            <m:e>
                              <m:r>
                                <a:rPr lang="zh-CN" altLang="en-US" i="1">
                                  <a:latin typeface="Cambria Math" panose="02040503050406030204" pitchFamily="18" charset="0"/>
                                </a:rPr>
                                <m:t>𝑋</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0</m:t>
                                  </m:r>
                                </m:sub>
                              </m:sSub>
                            </m:e>
                          </m:d>
                        </m:e>
                        <m:e>
                          <m:r>
                            <a:rPr lang="en-US" altLang="zh-CN" b="0" i="1" smtClean="0">
                              <a:latin typeface="Cambria Math" panose="02040503050406030204" pitchFamily="18" charset="0"/>
                            </a:rPr>
                            <m:t>&amp;</m:t>
                          </m:r>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𝜎</m:t>
                              </m:r>
                            </m:e>
                            <m:sub>
                              <m:r>
                                <a:rPr lang="zh-CN" altLang="en-US" i="1">
                                  <a:latin typeface="Cambria Math" panose="02040503050406030204" pitchFamily="18" charset="0"/>
                                </a:rPr>
                                <m:t>𝜖</m:t>
                              </m:r>
                            </m:sub>
                            <m:sup>
                              <m:r>
                                <a:rPr lang="zh-CN" altLang="en-US">
                                  <a:latin typeface="Cambria Math" panose="02040503050406030204" pitchFamily="18" charset="0"/>
                                </a:rPr>
                                <m:t>2</m:t>
                              </m:r>
                            </m:sup>
                          </m:sSubSup>
                          <m:r>
                            <a:rPr lang="zh-CN" altLang="en-US">
                              <a:latin typeface="Cambria Math" panose="02040503050406030204" pitchFamily="18" charset="0"/>
                            </a:rPr>
                            <m:t>+</m:t>
                          </m:r>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a:latin typeface="Cambria Math" panose="02040503050406030204" pitchFamily="18" charset="0"/>
                                    </a:rPr>
                                    <m:t>𝔼</m:t>
                                  </m:r>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𝑓</m:t>
                                          </m:r>
                                        </m:e>
                                      </m:acc>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0</m:t>
                                              </m:r>
                                            </m:sub>
                                          </m:sSub>
                                        </m:e>
                                      </m:d>
                                    </m:e>
                                  </m:d>
                                  <m:r>
                                    <a:rPr lang="zh-CN" altLang="en-US">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0</m:t>
                                          </m:r>
                                        </m:sub>
                                      </m:sSub>
                                    </m:e>
                                  </m:d>
                                </m:e>
                              </m:d>
                            </m:e>
                            <m:sup>
                              <m:r>
                                <a:rPr lang="zh-CN" altLang="en-US">
                                  <a:latin typeface="Cambria Math" panose="02040503050406030204" pitchFamily="18" charset="0"/>
                                </a:rPr>
                                <m:t>2</m:t>
                              </m:r>
                            </m:sup>
                          </m:sSup>
                          <m:r>
                            <a:rPr lang="zh-CN" altLang="en-US">
                              <a:latin typeface="Cambria Math" panose="02040503050406030204" pitchFamily="18" charset="0"/>
                            </a:rPr>
                            <m:t>+</m:t>
                          </m:r>
                          <m:r>
                            <a:rPr lang="zh-CN" altLang="en-US">
                              <a:latin typeface="Cambria Math" panose="02040503050406030204" pitchFamily="18" charset="0"/>
                            </a:rPr>
                            <m:t>𝔼</m:t>
                          </m:r>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𝑓</m:t>
                                      </m:r>
                                    </m:e>
                                  </m:acc>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0</m:t>
                                          </m:r>
                                        </m:sub>
                                      </m:sSub>
                                    </m:e>
                                  </m:d>
                                  <m:r>
                                    <a:rPr lang="zh-CN" altLang="en-US">
                                      <a:latin typeface="Cambria Math" panose="02040503050406030204" pitchFamily="18" charset="0"/>
                                    </a:rPr>
                                    <m:t>−</m:t>
                                  </m:r>
                                  <m:r>
                                    <a:rPr lang="zh-CN" altLang="en-US">
                                      <a:latin typeface="Cambria Math" panose="02040503050406030204" pitchFamily="18" charset="0"/>
                                    </a:rPr>
                                    <m:t>𝔼</m:t>
                                  </m:r>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𝑓</m:t>
                                          </m:r>
                                        </m:e>
                                      </m:acc>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0</m:t>
                                              </m:r>
                                            </m:sub>
                                          </m:sSub>
                                        </m:e>
                                      </m:d>
                                    </m:e>
                                  </m:d>
                                </m:e>
                              </m:d>
                            </m:e>
                            <m:sup>
                              <m:r>
                                <a:rPr lang="zh-CN" altLang="en-US">
                                  <a:latin typeface="Cambria Math" panose="02040503050406030204" pitchFamily="18" charset="0"/>
                                </a:rPr>
                                <m:t>2</m:t>
                              </m:r>
                            </m:sup>
                          </m:sSup>
                        </m:e>
                        <m:e>
                          <m:r>
                            <a:rPr lang="en-US" altLang="zh-CN" b="0" i="0" smtClean="0">
                              <a:latin typeface="Cambria Math" panose="02040503050406030204" pitchFamily="18" charset="0"/>
                            </a:rPr>
                            <m:t>&amp;</m:t>
                          </m:r>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𝜖</m:t>
                              </m:r>
                            </m:sub>
                            <m:sup>
                              <m:r>
                                <a:rPr lang="zh-CN" altLang="en-US">
                                  <a:latin typeface="Cambria Math" panose="02040503050406030204" pitchFamily="18" charset="0"/>
                                </a:rPr>
                                <m:t>2</m:t>
                              </m:r>
                            </m:sup>
                          </m:sSub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𝐵𝑖𝑎𝑠</m:t>
                              </m:r>
                            </m:e>
                            <m:sup>
                              <m:r>
                                <a:rPr lang="zh-CN" altLang="en-US">
                                  <a:latin typeface="Cambria Math" panose="02040503050406030204" pitchFamily="18" charset="0"/>
                                </a:rPr>
                                <m:t>2</m:t>
                              </m:r>
                            </m:sup>
                          </m:sSup>
                          <m:d>
                            <m:dPr>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𝑓</m:t>
                                  </m:r>
                                </m:e>
                              </m:acc>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0</m:t>
                                      </m:r>
                                    </m:sub>
                                  </m:sSub>
                                </m:e>
                              </m:d>
                            </m:e>
                          </m:d>
                          <m:r>
                            <a:rPr lang="zh-CN" altLang="en-US">
                              <a:latin typeface="Cambria Math" panose="02040503050406030204" pitchFamily="18" charset="0"/>
                            </a:rPr>
                            <m:t>+</m:t>
                          </m:r>
                          <m:r>
                            <a:rPr lang="zh-CN" altLang="en-US" i="1">
                              <a:latin typeface="Cambria Math" panose="02040503050406030204" pitchFamily="18" charset="0"/>
                            </a:rPr>
                            <m:t>𝑉𝑎𝑟</m:t>
                          </m:r>
                          <m:d>
                            <m:dPr>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𝑓</m:t>
                                  </m:r>
                                </m:e>
                              </m:acc>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0</m:t>
                                      </m:r>
                                    </m:sub>
                                  </m:sSub>
                                </m:e>
                              </m:d>
                            </m:e>
                          </m:d>
                        </m:e>
                      </m:eqArr>
                    </m:oMath>
                  </m:oMathPara>
                </a14:m>
                <a:endParaRPr lang="zh-CN" altLang="en-US" dirty="0"/>
              </a:p>
            </p:txBody>
          </p:sp>
        </mc:Choice>
        <mc:Fallback xmlns="">
          <p:sp>
            <p:nvSpPr>
              <p:cNvPr id="10" name="文本框 9">
                <a:extLst>
                  <a:ext uri="{FF2B5EF4-FFF2-40B4-BE49-F238E27FC236}">
                    <a16:creationId xmlns:a16="http://schemas.microsoft.com/office/drawing/2014/main" id="{363FF74D-3630-4805-80DC-8E0F6DABB58A}"/>
                  </a:ext>
                </a:extLst>
              </p:cNvPr>
              <p:cNvSpPr txBox="1">
                <a:spLocks noRot="1" noChangeAspect="1" noMove="1" noResize="1" noEditPoints="1" noAdjustHandles="1" noChangeArrowheads="1" noChangeShapeType="1" noTextEdit="1"/>
              </p:cNvSpPr>
              <p:nvPr/>
            </p:nvSpPr>
            <p:spPr>
              <a:xfrm>
                <a:off x="1617213" y="2976282"/>
                <a:ext cx="6266972" cy="1562159"/>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6793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离散型</a:t>
            </a:r>
            <a:r>
              <a:rPr lang="en-US" altLang="zh-CN" dirty="0"/>
              <a:t>AdaBoost</a:t>
            </a:r>
            <a:r>
              <a:rPr lang="zh-CN" altLang="en-US" dirty="0"/>
              <a:t>算法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30</a:t>
            </a:fld>
            <a:endParaRPr lang="zh-CN" altLang="en-US" dirty="0"/>
          </a:p>
        </p:txBody>
      </p: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9EAAEEC8-360F-43A3-A37B-3BACC9B17FAA}"/>
                  </a:ext>
                </a:extLst>
              </p:cNvPr>
              <p:cNvSpPr txBox="1">
                <a:spLocks/>
              </p:cNvSpPr>
              <p:nvPr/>
            </p:nvSpPr>
            <p:spPr>
              <a:xfrm>
                <a:off x="925173" y="1835026"/>
                <a:ext cx="7953661" cy="469103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等权重初始化每一个样本权重</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en>
                    </m:f>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indent="-4572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𝑀</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57250" lvl="1" indent="-400050">
                  <a:buFont typeface="+mj-lt"/>
                  <a:buAutoNum type="romanU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用权重</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在训练数据上训练分类器</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d>
                      <m:dPr>
                        <m:begChr m:val="{"/>
                        <m:end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−1,1</m:t>
                        </m:r>
                      </m:e>
                    </m:d>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57250" lvl="1" indent="-400050">
                  <a:buFont typeface="+mj-lt"/>
                  <a:buAutoNum type="romanU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计算误差</a:t>
                </a:r>
                <a14:m>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d>
                          <m:dPr>
                            <m:begChr m:val=""/>
                            <m:endChr m:val="]"/>
                            <m:ctrlPr>
                              <a:rPr lang="zh-CN" altLang="en-US" i="1">
                                <a:latin typeface="Cambria Math" panose="02040503050406030204" pitchFamily="18" charset="0"/>
                              </a:rPr>
                            </m:ctrlPr>
                          </m:dPr>
                          <m:e>
                            <m:r>
                              <m:rPr>
                                <m:sty m:val="p"/>
                              </m:rPr>
                              <a:rPr lang="en-US" altLang="zh-CN">
                                <a:latin typeface="Cambria Math" panose="02040503050406030204" pitchFamily="18" charset="0"/>
                              </a:rPr>
                              <m:t>err</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𝔼</m:t>
                                </m:r>
                              </m:e>
                              <m:sub>
                                <m:r>
                                  <a:rPr lang="zh-CN" altLang="en-US" i="1">
                                    <a:latin typeface="Cambria Math" panose="02040503050406030204" pitchFamily="18" charset="0"/>
                                  </a:rPr>
                                  <m:t>𝑤</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1</m:t>
                                </m:r>
                              </m:e>
                              <m: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a:latin typeface="Cambria Math" panose="02040503050406030204" pitchFamily="18" charset="0"/>
                                      </a:rPr>
                                      <m:t>≠</m:t>
                                    </m:r>
                                    <m:r>
                                      <a:rPr lang="zh-CN" altLang="en-US" i="1">
                                        <a:latin typeface="Cambria Math" panose="02040503050406030204" pitchFamily="18" charset="0"/>
                                      </a:rPr>
                                      <m:t>𝑓</m:t>
                                    </m:r>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e>
                                </m:d>
                              </m:sub>
                            </m:sSub>
                          </m:e>
                        </m:d>
                      </m:e>
                    </m:eqArr>
                    <m:r>
                      <a:rPr lang="en-US" altLang="zh-CN" b="0" i="1" smtClean="0">
                        <a:latin typeface="Cambria Math" panose="02040503050406030204" pitchFamily="18" charset="0"/>
                      </a:rPr>
                      <m:t>,</m:t>
                    </m:r>
                    <m:r>
                      <a:rPr lang="zh-CN" altLang="en-US" i="1">
                        <a:latin typeface="Cambria Math" panose="02040503050406030204" pitchFamily="18" charset="0"/>
                      </a:rPr>
                      <m:t>𝑐</m:t>
                    </m:r>
                    <m:r>
                      <a:rPr lang="zh-CN" altLang="en-US">
                        <a:latin typeface="Cambria Math" panose="02040503050406030204" pitchFamily="18" charset="0"/>
                      </a:rPr>
                      <m:t>=</m:t>
                    </m:r>
                    <m:f>
                      <m:fPr>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m:rPr>
                            <m:nor/>
                          </m:rPr>
                          <a:rPr lang="en-US" altLang="zh-CN" b="0" i="0" smtClean="0">
                            <a:latin typeface="Cambria Math" panose="02040503050406030204" pitchFamily="18" charset="0"/>
                          </a:rPr>
                          <m:t>2</m:t>
                        </m:r>
                      </m:den>
                    </m:f>
                    <m:r>
                      <m:rPr>
                        <m:sty m:val="p"/>
                      </m:rPr>
                      <a:rPr lang="en-US" altLang="zh-CN" i="1">
                        <a:latin typeface="Cambria Math" panose="02040503050406030204" pitchFamily="18" charset="0"/>
                      </a:rPr>
                      <m:t>log</m:t>
                    </m:r>
                    <m:f>
                      <m:fPr>
                        <m:ctrlPr>
                          <a:rPr lang="zh-CN" altLang="en-US" i="1">
                            <a:latin typeface="Cambria Math" panose="02040503050406030204" pitchFamily="18" charset="0"/>
                          </a:rPr>
                        </m:ctrlPr>
                      </m:fPr>
                      <m:num>
                        <m:r>
                          <a:rPr lang="en-US" altLang="zh-CN" i="1">
                            <a:latin typeface="Cambria Math" panose="02040503050406030204" pitchFamily="18" charset="0"/>
                          </a:rPr>
                          <m:t>1−</m:t>
                        </m:r>
                        <m:r>
                          <m:rPr>
                            <m:sty m:val="p"/>
                          </m:rPr>
                          <a:rPr lang="en-US" altLang="zh-CN" i="1">
                            <a:latin typeface="Cambria Math" panose="02040503050406030204" pitchFamily="18" charset="0"/>
                          </a:rPr>
                          <m:t>err</m:t>
                        </m:r>
                      </m:num>
                      <m:den>
                        <m:r>
                          <m:rPr>
                            <m:nor/>
                          </m:rPr>
                          <a:rPr lang="zh-CN" altLang="en-US">
                            <a:latin typeface="Cambria Math" panose="02040503050406030204" pitchFamily="18" charset="0"/>
                          </a:rPr>
                          <m:t>err</m:t>
                        </m:r>
                      </m:den>
                    </m:f>
                  </m:oMath>
                </a14:m>
                <a:endParaRPr lang="en-US" altLang="zh-CN" dirty="0"/>
              </a:p>
              <a:p>
                <a:pPr marL="857250" lvl="1" indent="-400050">
                  <a:buFont typeface="+mj-lt"/>
                  <a:buAutoNum type="romanUcPeriod"/>
                </a:pPr>
                <a:r>
                  <a:rPr lang="zh-CN" altLang="en-US" dirty="0"/>
                  <a:t>更新权重</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begChr m:val="["/>
                            <m:endChr m:val="]"/>
                            <m:ctrlPr>
                              <a:rPr lang="en-US"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1</m:t>
                                </m:r>
                              </m:e>
                              <m: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sub>
                            </m:sSub>
                          </m:e>
                        </m:d>
                      </m:e>
                    </m:func>
                    <m:r>
                      <a:rPr lang="en-US" altLang="zh-CN" b="0" i="1" smtClean="0">
                        <a:latin typeface="Cambria Math" panose="02040503050406030204" pitchFamily="18" charset="0"/>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，并重新归一化使</a:t>
                </a:r>
                <a14:m>
                  <m:oMath xmlns:m="http://schemas.openxmlformats.org/officeDocument/2006/math">
                    <m:nary>
                      <m:naryPr>
                        <m:chr m:val="∑"/>
                        <m:supHide m:val="on"/>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up/>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e>
                    </m:nary>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indent="-4572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输出分类结果</a:t>
                </a:r>
                <a14:m>
                  <m:oMath xmlns:m="http://schemas.openxmlformats.org/officeDocument/2006/math">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sign</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nary>
                      <m:naryPr>
                        <m:chr m:val="∑"/>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𝑀</m:t>
                        </m:r>
                      </m:sup>
                      <m:e>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𝑐</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Sub>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Sub>
                        <m:d>
                          <m:d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e>
                    </m:nary>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zh-CN" altLang="zh-CN" dirty="0"/>
              </a:p>
              <a:p>
                <a:pPr lvl="1"/>
                <a:endParaRPr lang="zh-CN" altLang="en-US" dirty="0"/>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5" name="内容占位符 2">
                <a:extLst>
                  <a:ext uri="{FF2B5EF4-FFF2-40B4-BE49-F238E27FC236}">
                    <a16:creationId xmlns:a16="http://schemas.microsoft.com/office/drawing/2014/main" id="{9EAAEEC8-360F-43A3-A37B-3BACC9B17FAA}"/>
                  </a:ext>
                </a:extLst>
              </p:cNvPr>
              <p:cNvSpPr txBox="1">
                <a:spLocks noRot="1" noChangeAspect="1" noMove="1" noResize="1" noEditPoints="1" noAdjustHandles="1" noChangeArrowheads="1" noChangeShapeType="1" noTextEdit="1"/>
              </p:cNvSpPr>
              <p:nvPr/>
            </p:nvSpPr>
            <p:spPr>
              <a:xfrm>
                <a:off x="925173" y="1835026"/>
                <a:ext cx="7953661" cy="4691031"/>
              </a:xfrm>
              <a:prstGeom prst="rect">
                <a:avLst/>
              </a:prstGeom>
              <a:blipFill>
                <a:blip r:embed="rId5"/>
                <a:stretch>
                  <a:fillRect l="-766"/>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AB86EB71-811A-4BE6-AEDD-1DF28A39A6C1}"/>
              </a:ext>
            </a:extLst>
          </p:cNvPr>
          <p:cNvSpPr/>
          <p:nvPr/>
        </p:nvSpPr>
        <p:spPr>
          <a:xfrm>
            <a:off x="686704" y="1703045"/>
            <a:ext cx="8009061" cy="3281083"/>
          </a:xfrm>
          <a:prstGeom prst="roundRect">
            <a:avLst>
              <a:gd name="adj" fmla="val 3858"/>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4113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实数型</a:t>
            </a:r>
            <a:r>
              <a:rPr lang="en-US" altLang="zh-CN" dirty="0"/>
              <a:t>AdaBoost</a:t>
            </a:r>
            <a:r>
              <a:rPr lang="zh-CN" altLang="en-US" dirty="0"/>
              <a:t>算法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31</a:t>
            </a:fld>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8F7685F9-E8E1-4410-B30A-3430194507F3}"/>
                  </a:ext>
                </a:extLst>
              </p:cNvPr>
              <p:cNvSpPr txBox="1">
                <a:spLocks/>
              </p:cNvSpPr>
              <p:nvPr/>
            </p:nvSpPr>
            <p:spPr>
              <a:xfrm>
                <a:off x="915821" y="1857085"/>
                <a:ext cx="7953661" cy="469103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等权重初始化每一个样本权重</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en>
                    </m:f>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indent="-4572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𝑀</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57250" lvl="1" indent="-400050">
                  <a:buFont typeface="+mj-lt"/>
                  <a:buAutoNum type="romanU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用权重</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在训练数据上训练分类器得到一个类别概率估计</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acc>
                          <m:accPr>
                            <m: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acc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𝑃</m:t>
                            </m:r>
                          </m:e>
                        </m:acc>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e>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∈[0,1]</m:t>
                    </m:r>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57250" lvl="1" indent="-400050">
                  <a:buFont typeface="+mj-lt"/>
                  <a:buAutoNum type="romanU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令</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m:rPr>
                        <m:sty m:val="p"/>
                      </m:rPr>
                      <a:rPr lang="en-US" altLang="zh-CN" i="1">
                        <a:latin typeface="Cambria Math" panose="02040503050406030204" pitchFamily="18" charset="0"/>
                      </a:rPr>
                      <m:t>log</m:t>
                    </m:r>
                    <m:r>
                      <a:rPr lang="en-US" altLang="zh-CN" b="0" i="1" smtClean="0">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𝑅</m:t>
                    </m:r>
                  </m:oMath>
                </a14:m>
                <a:endParaRPr lang="en-US" altLang="zh-CN" dirty="0"/>
              </a:p>
              <a:p>
                <a:pPr marL="857250" lvl="1" indent="-400050">
                  <a:buFont typeface="+mj-lt"/>
                  <a:buAutoNum type="romanUcPeriod"/>
                </a:pPr>
                <a:r>
                  <a:rPr lang="zh-CN" altLang="en-US" dirty="0"/>
                  <a:t>令</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rPr>
                      <m:t>𝑒𝑥𝑝</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，并重新归一化使</a:t>
                </a:r>
                <a14:m>
                  <m:oMath xmlns:m="http://schemas.openxmlformats.org/officeDocument/2006/math">
                    <m:nary>
                      <m:naryPr>
                        <m:chr m:val="∑"/>
                        <m:supHide m:val="on"/>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up/>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e>
                    </m:nary>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indent="-4572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输出分类结果</a:t>
                </a:r>
                <a14:m>
                  <m:oMath xmlns:m="http://schemas.openxmlformats.org/officeDocument/2006/math">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sign</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nary>
                      <m:naryPr>
                        <m:chr m:val="∑"/>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𝑀</m:t>
                        </m:r>
                      </m:sup>
                      <m:e>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Sub>
                        <m:d>
                          <m:d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e>
                    </m:nary>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zh-CN" altLang="zh-CN" dirty="0"/>
              </a:p>
              <a:p>
                <a:pPr lvl="1"/>
                <a:endParaRPr lang="zh-CN" altLang="en-US" dirty="0"/>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8F7685F9-E8E1-4410-B30A-3430194507F3}"/>
                  </a:ext>
                </a:extLst>
              </p:cNvPr>
              <p:cNvSpPr txBox="1">
                <a:spLocks noRot="1" noChangeAspect="1" noMove="1" noResize="1" noEditPoints="1" noAdjustHandles="1" noChangeArrowheads="1" noChangeShapeType="1" noTextEdit="1"/>
              </p:cNvSpPr>
              <p:nvPr/>
            </p:nvSpPr>
            <p:spPr>
              <a:xfrm>
                <a:off x="915821" y="1857085"/>
                <a:ext cx="7953661" cy="4691031"/>
              </a:xfrm>
              <a:prstGeom prst="rect">
                <a:avLst/>
              </a:prstGeom>
              <a:blipFill>
                <a:blip r:embed="rId5"/>
                <a:stretch>
                  <a:fillRect l="-7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8811F2B-3281-4F2D-9DA8-01434A1319EA}"/>
                  </a:ext>
                </a:extLst>
              </p:cNvPr>
              <p:cNvSpPr txBox="1">
                <a:spLocks/>
              </p:cNvSpPr>
              <p:nvPr/>
            </p:nvSpPr>
            <p:spPr>
              <a:xfrm>
                <a:off x="595169" y="5293667"/>
                <a:ext cx="7953661" cy="115317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实数型</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Adaboost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使用类别概率估计</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来计算实数值贡献</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zh-CN" altLang="zh-CN" dirty="0"/>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D8811F2B-3281-4F2D-9DA8-01434A1319EA}"/>
                  </a:ext>
                </a:extLst>
              </p:cNvPr>
              <p:cNvSpPr txBox="1">
                <a:spLocks noRot="1" noChangeAspect="1" noMove="1" noResize="1" noEditPoints="1" noAdjustHandles="1" noChangeArrowheads="1" noChangeShapeType="1" noTextEdit="1"/>
              </p:cNvSpPr>
              <p:nvPr/>
            </p:nvSpPr>
            <p:spPr>
              <a:xfrm>
                <a:off x="595169" y="5293667"/>
                <a:ext cx="7953661" cy="1153178"/>
              </a:xfrm>
              <a:prstGeom prst="rect">
                <a:avLst/>
              </a:prstGeom>
              <a:blipFill>
                <a:blip r:embed="rId6"/>
                <a:stretch>
                  <a:fillRect l="-460" t="-2105"/>
                </a:stretch>
              </a:blipFill>
            </p:spPr>
            <p:txBody>
              <a:bodyPr/>
              <a:lstStyle/>
              <a:p>
                <a:r>
                  <a:rPr lang="zh-CN" altLang="en-US">
                    <a:noFill/>
                  </a:rPr>
                  <a:t> </a:t>
                </a:r>
              </a:p>
            </p:txBody>
          </p:sp>
        </mc:Fallback>
      </mc:AlternateContent>
      <p:sp>
        <p:nvSpPr>
          <p:cNvPr id="11" name="矩形: 圆角 10">
            <a:extLst>
              <a:ext uri="{FF2B5EF4-FFF2-40B4-BE49-F238E27FC236}">
                <a16:creationId xmlns:a16="http://schemas.microsoft.com/office/drawing/2014/main" id="{6D6C05D3-8680-4E02-A8F5-B38C9258C1E6}"/>
              </a:ext>
            </a:extLst>
          </p:cNvPr>
          <p:cNvSpPr/>
          <p:nvPr/>
        </p:nvSpPr>
        <p:spPr>
          <a:xfrm>
            <a:off x="686704" y="1703045"/>
            <a:ext cx="8009061" cy="3281083"/>
          </a:xfrm>
          <a:prstGeom prst="roundRect">
            <a:avLst>
              <a:gd name="adj" fmla="val 3858"/>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9237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Bagging vs. Boosting</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32</a:t>
            </a:fld>
            <a:endParaRPr lang="zh-CN" altLang="en-US" dirty="0"/>
          </a:p>
        </p:txBody>
      </p:sp>
      <p:sp>
        <p:nvSpPr>
          <p:cNvPr id="6" name="内容占位符 2">
            <a:extLst>
              <a:ext uri="{FF2B5EF4-FFF2-40B4-BE49-F238E27FC236}">
                <a16:creationId xmlns:a16="http://schemas.microsoft.com/office/drawing/2014/main" id="{D8811F2B-3281-4F2D-9DA8-01434A1319EA}"/>
              </a:ext>
            </a:extLst>
          </p:cNvPr>
          <p:cNvSpPr txBox="1">
            <a:spLocks/>
          </p:cNvSpPr>
          <p:nvPr/>
        </p:nvSpPr>
        <p:spPr>
          <a:xfrm>
            <a:off x="2518697" y="5426227"/>
            <a:ext cx="4464003" cy="41676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Stump</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：只有两个叶节点的单层分叉树</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7" name="图片 6">
            <a:extLst>
              <a:ext uri="{FF2B5EF4-FFF2-40B4-BE49-F238E27FC236}">
                <a16:creationId xmlns:a16="http://schemas.microsoft.com/office/drawing/2014/main" id="{C8E307EE-13C4-484E-B92F-82223BF8BCBD}"/>
              </a:ext>
            </a:extLst>
          </p:cNvPr>
          <p:cNvPicPr>
            <a:picLocks noChangeAspect="1"/>
          </p:cNvPicPr>
          <p:nvPr/>
        </p:nvPicPr>
        <p:blipFill>
          <a:blip r:embed="rId3"/>
          <a:stretch>
            <a:fillRect/>
          </a:stretch>
        </p:blipFill>
        <p:spPr>
          <a:xfrm>
            <a:off x="390840" y="1571625"/>
            <a:ext cx="8362320" cy="3605212"/>
          </a:xfrm>
          <a:prstGeom prst="rect">
            <a:avLst/>
          </a:prstGeom>
        </p:spPr>
      </p:pic>
    </p:spTree>
    <p:extLst>
      <p:ext uri="{BB962C8B-B14F-4D97-AF65-F5344CB8AC3E}">
        <p14:creationId xmlns:p14="http://schemas.microsoft.com/office/powerpoint/2010/main" val="3868747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err="1"/>
              <a:t>LogitBoost</a:t>
            </a:r>
            <a:r>
              <a:rPr lang="zh-CN" altLang="en-US" dirty="0"/>
              <a:t>算法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33</a:t>
            </a:fld>
            <a:endParaRPr lang="zh-CN" altLang="en-US" dirty="0"/>
          </a:p>
        </p:txBody>
      </p:sp>
      <p:sp>
        <p:nvSpPr>
          <p:cNvPr id="6" name="内容占位符 2">
            <a:extLst>
              <a:ext uri="{FF2B5EF4-FFF2-40B4-BE49-F238E27FC236}">
                <a16:creationId xmlns:a16="http://schemas.microsoft.com/office/drawing/2014/main" id="{D8811F2B-3281-4F2D-9DA8-01434A1319EA}"/>
              </a:ext>
            </a:extLst>
          </p:cNvPr>
          <p:cNvSpPr txBox="1">
            <a:spLocks/>
          </p:cNvSpPr>
          <p:nvPr/>
        </p:nvSpPr>
        <p:spPr>
          <a:xfrm>
            <a:off x="727801" y="5637589"/>
            <a:ext cx="4056869" cy="40546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比前面版本的</a:t>
            </a:r>
            <a:r>
              <a:rPr lang="en-US" altLang="zh-CN" sz="18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Adaboost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算法更强大</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3" name="组合 2">
            <a:extLst>
              <a:ext uri="{FF2B5EF4-FFF2-40B4-BE49-F238E27FC236}">
                <a16:creationId xmlns:a16="http://schemas.microsoft.com/office/drawing/2014/main" id="{C0E809F3-FEE2-4E0E-BA98-7ABBB409240D}"/>
              </a:ext>
            </a:extLst>
          </p:cNvPr>
          <p:cNvGrpSpPr/>
          <p:nvPr/>
        </p:nvGrpSpPr>
        <p:grpSpPr>
          <a:xfrm>
            <a:off x="727801" y="1240720"/>
            <a:ext cx="8009061" cy="4249431"/>
            <a:chOff x="681738" y="1476173"/>
            <a:chExt cx="8009061" cy="4249431"/>
          </a:xfrm>
        </p:grpSpPr>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A56BC58-1883-4EBE-8A5E-20D17D5F0705}"/>
                    </a:ext>
                  </a:extLst>
                </p:cNvPr>
                <p:cNvSpPr txBox="1">
                  <a:spLocks/>
                </p:cNvSpPr>
                <p:nvPr/>
              </p:nvSpPr>
              <p:spPr>
                <a:xfrm>
                  <a:off x="773869" y="1652624"/>
                  <a:ext cx="7820434" cy="389653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等权重初始化每一个样本权重</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en>
                      </m:f>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𝐹</m:t>
                      </m:r>
                      <m:d>
                        <m:d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=0</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，概率估计</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den>
                      </m:f>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indent="-4572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𝑀</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57250" lvl="1" indent="-400050">
                    <a:buFont typeface="+mj-lt"/>
                    <a:buAutoNum type="romanUcPeriod"/>
                  </a:pPr>
                  <a:r>
                    <a:rPr lang="zh-CN" altLang="en-US"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计算起作用响应值和权重</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buNone/>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e>
                            <m:e>
                              <m:r>
                                <a:rPr lang="en-US" altLang="zh-CN" i="1">
                                  <a:latin typeface="Cambria Math" panose="02040503050406030204" pitchFamily="18" charset="0"/>
                                </a:rPr>
                                <m:t>=</m:t>
                              </m:r>
                              <m:f>
                                <m:fPr>
                                  <m:ctrlPr>
                                    <a:rPr lang="zh-CN" altLang="zh-CN" i="1">
                                      <a:latin typeface="Cambria Math" panose="02040503050406030204" pitchFamily="18" charset="0"/>
                                    </a:rPr>
                                  </m:ctrlPr>
                                </m:fPr>
                                <m:num>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num>
                                <m:den>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)(1−</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den>
                              </m:f>
                            </m:e>
                          </m:m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e>
                            <m:e>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)(1−</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e>
                          </m:mr>
                        </m:m>
                      </m:oMath>
                    </m:oMathPara>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57250" lvl="1" indent="-400050">
                    <a:buFont typeface="+mj-lt"/>
                    <a:buAutoNum type="romanUcPeriod" startAt="2"/>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通过用权重</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𝑧</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的加权最小二乘回归拟合函数</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57250" lvl="1" indent="-400050">
                    <a:buFont typeface="+mj-lt"/>
                    <a:buAutoNum type="romanUcPeriod" startAt="2"/>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进行更新</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𝑚</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p>
                      </m:sSup>
                      <m:r>
                        <a:rPr lang="en-US" altLang="zh-CN" i="1">
                          <a:latin typeface="Cambria Math" panose="02040503050406030204" pitchFamily="18" charset="0"/>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indent="-457200">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输出分类结果</a:t>
                  </a:r>
                  <a14:m>
                    <m:oMath xmlns:m="http://schemas.openxmlformats.org/officeDocument/2006/math">
                      <m:r>
                        <m:rPr>
                          <m:sty m:val="p"/>
                        </m:rPr>
                        <a:rPr lang="en-US" altLang="zh-CN"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sign</m:t>
                      </m:r>
                      <m:d>
                        <m:dPr>
                          <m:begChr m:val="["/>
                          <m:endChr m:val="]"/>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𝐹</m:t>
                          </m:r>
                          <m:d>
                            <m:d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e>
                      </m:d>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sign</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nary>
                        <m:naryPr>
                          <m:chr m:val="∑"/>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𝑀</m:t>
                          </m:r>
                        </m:sup>
                        <m:e>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Sub>
                          <m:d>
                            <m:d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e>
                      </m:nary>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zh-CN" dirty="0"/>
                </a:p>
              </p:txBody>
            </p:sp>
          </mc:Choice>
          <mc:Fallback xmlns="">
            <p:sp>
              <p:nvSpPr>
                <p:cNvPr id="9" name="内容占位符 2">
                  <a:extLst>
                    <a:ext uri="{FF2B5EF4-FFF2-40B4-BE49-F238E27FC236}">
                      <a16:creationId xmlns:a16="http://schemas.microsoft.com/office/drawing/2014/main" id="{9A56BC58-1883-4EBE-8A5E-20D17D5F0705}"/>
                    </a:ext>
                  </a:extLst>
                </p:cNvPr>
                <p:cNvSpPr txBox="1">
                  <a:spLocks noRot="1" noChangeAspect="1" noMove="1" noResize="1" noEditPoints="1" noAdjustHandles="1" noChangeArrowheads="1" noChangeShapeType="1" noTextEdit="1"/>
                </p:cNvSpPr>
                <p:nvPr/>
              </p:nvSpPr>
              <p:spPr>
                <a:xfrm>
                  <a:off x="773869" y="1652624"/>
                  <a:ext cx="7820434" cy="3896530"/>
                </a:xfrm>
                <a:prstGeom prst="rect">
                  <a:avLst/>
                </a:prstGeom>
                <a:blipFill>
                  <a:blip r:embed="rId5"/>
                  <a:stretch>
                    <a:fillRect l="-858" b="-16563"/>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1055746D-7B43-418B-B34D-5E815634CAE6}"/>
                </a:ext>
              </a:extLst>
            </p:cNvPr>
            <p:cNvSpPr/>
            <p:nvPr/>
          </p:nvSpPr>
          <p:spPr>
            <a:xfrm>
              <a:off x="681738" y="1476173"/>
              <a:ext cx="8009061" cy="4249431"/>
            </a:xfrm>
            <a:prstGeom prst="roundRect">
              <a:avLst>
                <a:gd name="adj" fmla="val 521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6ECAA9BB-769D-4F33-90E9-D5DA98796B8D}"/>
              </a:ext>
            </a:extLst>
          </p:cNvPr>
          <p:cNvSpPr/>
          <p:nvPr/>
        </p:nvSpPr>
        <p:spPr>
          <a:xfrm>
            <a:off x="5296536" y="5637589"/>
            <a:ext cx="3204723" cy="369332"/>
          </a:xfrm>
          <a:prstGeom prst="rect">
            <a:avLst/>
          </a:prstGeom>
        </p:spPr>
        <p:txBody>
          <a:bodyPr wrap="none">
            <a:spAutoFit/>
          </a:bodyPr>
          <a:lstStyle/>
          <a:p>
            <a:pPr marL="285750" indent="-285750">
              <a:spcBef>
                <a:spcPts val="1000"/>
              </a:spcBef>
              <a:buClr>
                <a:schemeClr val="accent1"/>
              </a:buClr>
              <a:buSzPct val="88000"/>
              <a:buFont typeface="Wingdings" pitchFamily="2" charset="2"/>
              <a:buChar char="p"/>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不详细讨论，仅供拓展阅读</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552271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提升算法简史</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a:extLst>
              <a:ext uri="{FF2B5EF4-FFF2-40B4-BE49-F238E27FC236}">
                <a16:creationId xmlns:a16="http://schemas.microsoft.com/office/drawing/2014/main" id="{A714EEDE-EBF5-457E-9620-CCE3B1A2BD98}"/>
              </a:ext>
            </a:extLst>
          </p:cNvPr>
          <p:cNvSpPr txBox="1"/>
          <p:nvPr/>
        </p:nvSpPr>
        <p:spPr>
          <a:xfrm>
            <a:off x="2317728" y="1658031"/>
            <a:ext cx="5885155" cy="92333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推荐周志华教授文章：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Boosting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学习理论的探索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一个跨越</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年的故事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hlinkClick r:id="rId7"/>
              </a:rPr>
              <a:t>https://www.jiqizhixin.com/articles/2020-04-16-10</a:t>
            </a:r>
            <a:r>
              <a:rPr lang="en-US" altLang="zh-CN" dirty="0"/>
              <a:t> </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569766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提升算法简史</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35</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2"/>
                <a:ext cx="6018896" cy="480860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1990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Schapire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证明，弱学习器总是可以通过在输入数据的过滤版本上训练另外两个分类器来提高其性能</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弱学习器是一种生成两元分类器的算法，其性能保证（</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以高概率</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）明显优于随机分类</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具体地，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在有</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个样本的原始数据上训练分类器</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然后在一组新的</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个样本上训练分类器</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，其中有一半样本是被</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错误分类的</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然后在</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分类结果不一致的</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个样本上训练</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提升分类器</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𝐵</m:t>
                        </m:r>
                      </m:sub>
                    </m:sSub>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多数投票</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事实证明，</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𝐵</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比</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性能更高</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2"/>
                <a:ext cx="6018896" cy="4808601"/>
              </a:xfrm>
              <a:prstGeom prst="rect">
                <a:avLst/>
              </a:prstGeom>
              <a:blipFill>
                <a:blip r:embed="rId5"/>
                <a:stretch>
                  <a:fillRect l="-608" t="-76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7C9AD981-86ED-49D6-B81F-98AABAAEFCA0}"/>
              </a:ext>
            </a:extLst>
          </p:cNvPr>
          <p:cNvPicPr>
            <a:picLocks noChangeAspect="1"/>
          </p:cNvPicPr>
          <p:nvPr/>
        </p:nvPicPr>
        <p:blipFill>
          <a:blip r:embed="rId6"/>
          <a:stretch>
            <a:fillRect/>
          </a:stretch>
        </p:blipFill>
        <p:spPr>
          <a:xfrm>
            <a:off x="6952197" y="1559089"/>
            <a:ext cx="1492161" cy="1582239"/>
          </a:xfrm>
          <a:prstGeom prst="rect">
            <a:avLst/>
          </a:prstGeom>
        </p:spPr>
      </p:pic>
      <p:sp>
        <p:nvSpPr>
          <p:cNvPr id="8" name="矩形 7">
            <a:extLst>
              <a:ext uri="{FF2B5EF4-FFF2-40B4-BE49-F238E27FC236}">
                <a16:creationId xmlns:a16="http://schemas.microsoft.com/office/drawing/2014/main" id="{04083380-A763-49E0-AA46-68A10A3B3AD9}"/>
              </a:ext>
            </a:extLst>
          </p:cNvPr>
          <p:cNvSpPr/>
          <p:nvPr/>
        </p:nvSpPr>
        <p:spPr>
          <a:xfrm>
            <a:off x="6788576" y="3201048"/>
            <a:ext cx="1933543" cy="369332"/>
          </a:xfrm>
          <a:prstGeom prst="rect">
            <a:avLst/>
          </a:prstGeom>
        </p:spPr>
        <p:txBody>
          <a:bodyPr wrap="none">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Robert </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Schapire</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565476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提升算法简史</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36</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2"/>
            <a:ext cx="6498793" cy="4905438"/>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1995</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Freund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提出了一种“多数提升”的变种方法，将许多弱学习器同时结合起来并改善了</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Schapire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简单提升算法的性能</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这两种算法都要求弱学习器有固定的错误率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1996</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Freund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Schapire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提出了</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AdaBoost</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去除了固定错误率的要求</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1996~1998  -  Freund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Schapire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Singer</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以泛化误差的上界形式提出了一些理论来支持他们的算法</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但是边界太松散而不具有实际意义</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提升算法的实际表现远远超过了理论边界</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2003</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Freund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Schapire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AdaBoost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获得哥德尔奖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9" name="图片 8">
            <a:extLst>
              <a:ext uri="{FF2B5EF4-FFF2-40B4-BE49-F238E27FC236}">
                <a16:creationId xmlns:a16="http://schemas.microsoft.com/office/drawing/2014/main" id="{689447C4-A297-4849-9937-B13C5D4E1C54}"/>
              </a:ext>
            </a:extLst>
          </p:cNvPr>
          <p:cNvPicPr>
            <a:picLocks noChangeAspect="1"/>
          </p:cNvPicPr>
          <p:nvPr/>
        </p:nvPicPr>
        <p:blipFill>
          <a:blip r:embed="rId3"/>
          <a:stretch>
            <a:fillRect/>
          </a:stretch>
        </p:blipFill>
        <p:spPr>
          <a:xfrm>
            <a:off x="7185497" y="1314993"/>
            <a:ext cx="1329853" cy="1721167"/>
          </a:xfrm>
          <a:prstGeom prst="rect">
            <a:avLst/>
          </a:prstGeom>
        </p:spPr>
      </p:pic>
      <p:sp>
        <p:nvSpPr>
          <p:cNvPr id="10" name="矩形 9">
            <a:extLst>
              <a:ext uri="{FF2B5EF4-FFF2-40B4-BE49-F238E27FC236}">
                <a16:creationId xmlns:a16="http://schemas.microsoft.com/office/drawing/2014/main" id="{D6D43968-CD0B-4CB5-8066-A5F4CA13F7C6}"/>
              </a:ext>
            </a:extLst>
          </p:cNvPr>
          <p:cNvSpPr/>
          <p:nvPr/>
        </p:nvSpPr>
        <p:spPr>
          <a:xfrm>
            <a:off x="7108232" y="3110240"/>
            <a:ext cx="1560042" cy="369332"/>
          </a:xfrm>
          <a:prstGeom prst="rect">
            <a:avLst/>
          </a:prstGeom>
        </p:spPr>
        <p:txBody>
          <a:bodyPr wrap="none">
            <a:spAutoFit/>
          </a:bodyPr>
          <a:lstStyle/>
          <a:p>
            <a:r>
              <a:rPr lang="en-US" altLang="zh-CN" dirty="0">
                <a:solidFill>
                  <a:srgbClr val="22222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Yoav Freund</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232250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6" name="文本框 5">
            <a:extLst>
              <a:ext uri="{FF2B5EF4-FFF2-40B4-BE49-F238E27FC236}">
                <a16:creationId xmlns:a16="http://schemas.microsoft.com/office/drawing/2014/main" id="{25E2DD1E-4FB6-4845-A769-BB029B6BFC13}"/>
              </a:ext>
            </a:extLst>
          </p:cNvPr>
          <p:cNvSpPr txBox="1"/>
          <p:nvPr/>
        </p:nvSpPr>
        <p:spPr>
          <a:xfrm>
            <a:off x="2275060" y="3786717"/>
            <a:ext cx="6411740" cy="707886"/>
          </a:xfrm>
          <a:prstGeom prst="rect">
            <a:avLst/>
          </a:prstGeom>
          <a:noFill/>
        </p:spPr>
        <p:txBody>
          <a:bodyPr wrap="square" rtlCol="0">
            <a:spAutoFit/>
          </a:bodyPr>
          <a:lstStyle/>
          <a:p>
            <a:r>
              <a:rPr lang="en-US" altLang="zh-CN"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GBDT</a:t>
            </a:r>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梯度提升决策树</a:t>
            </a:r>
          </a:p>
        </p:txBody>
      </p:sp>
      <p:sp>
        <p:nvSpPr>
          <p:cNvPr id="7" name="文本框 6">
            <a:extLst>
              <a:ext uri="{FF2B5EF4-FFF2-40B4-BE49-F238E27FC236}">
                <a16:creationId xmlns:a16="http://schemas.microsoft.com/office/drawing/2014/main" id="{DBED3DF7-FB71-425D-AFE0-12D254584D68}"/>
              </a:ext>
            </a:extLst>
          </p:cNvPr>
          <p:cNvSpPr txBox="1"/>
          <p:nvPr/>
        </p:nvSpPr>
        <p:spPr>
          <a:xfrm>
            <a:off x="2317728" y="4861953"/>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讲师：张伟楠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987678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38</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3" y="1285289"/>
            <a:ext cx="2215819"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梯度上升决策树</a:t>
            </a:r>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2" y="1730008"/>
                <a:ext cx="7660046" cy="196084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决策树的提升算法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是一个决策树模型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许多变体，诸如</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GBRT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boosted trees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GBM</a:t>
                </a:r>
              </a:p>
              <a:p>
                <a:pPr marL="457200" lvl="1"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2" y="1730008"/>
                <a:ext cx="7660046" cy="1960843"/>
              </a:xfrm>
              <a:prstGeom prst="rect">
                <a:avLst/>
              </a:prstGeom>
              <a:blipFill>
                <a:blip r:embed="rId4"/>
                <a:stretch>
                  <a:fillRect l="-477"/>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B0DAA41D-EAD2-4F89-9615-BF03E9AF336C}"/>
              </a:ext>
            </a:extLst>
          </p:cNvPr>
          <p:cNvSpPr txBox="1">
            <a:spLocks/>
          </p:cNvSpPr>
          <p:nvPr/>
        </p:nvSpPr>
        <p:spPr>
          <a:xfrm>
            <a:off x="502442" y="3852524"/>
            <a:ext cx="8254208" cy="196084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强烈推荐陈天奇的教程</a:t>
            </a:r>
            <a:endParaRPr lang="en-US" altLang="zh-CN" sz="1600" u="sng"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1600" u="sng"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https://web.njit.edu/~usman/courses/cs675_fall16/BoostedTree.pdf</a:t>
            </a:r>
          </a:p>
          <a:p>
            <a:pPr lvl="1"/>
            <a:r>
              <a:rPr lang="en-US" altLang="zh-CN" sz="1600" u="sng"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http://devdoc.net/bigdata/xgboost-doc-0.81/tutorials/model.html</a:t>
            </a:r>
          </a:p>
          <a:p>
            <a:pPr lvl="1"/>
            <a:r>
              <a:rPr lang="en-US" altLang="zh-CN" sz="1600" u="sng"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https://xgboost.readthedocs.io/en/latest/</a:t>
            </a:r>
            <a:endParaRPr lang="zh-CN" altLang="en-US" sz="1600" u="sng"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7" name="Picture 2" descr="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3908" y="2092384"/>
            <a:ext cx="1679303" cy="167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00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39</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3" y="1285289"/>
            <a:ext cx="127648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增量树</a:t>
            </a: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0DAA41D-EAD2-4F89-9615-BF03E9AF336C}"/>
                  </a:ext>
                </a:extLst>
              </p:cNvPr>
              <p:cNvSpPr txBox="1">
                <a:spLocks/>
              </p:cNvSpPr>
              <p:nvPr/>
            </p:nvSpPr>
            <p:spPr>
              <a:xfrm>
                <a:off x="502443" y="4279622"/>
                <a:ext cx="7660046"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生成下一棵树</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来最小化包含惩罚项</a:t>
                </a:r>
                <a14:m>
                  <m:oMath xmlns:m="http://schemas.openxmlformats.org/officeDocument/2006/math">
                    <m:r>
                      <a:rPr lang="zh-CN" altLang="en-US" i="1">
                        <a:latin typeface="Cambria Math" panose="02040503050406030204" pitchFamily="18" charset="0"/>
                      </a:rPr>
                      <m:t>𝛺</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的损失函数</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𝐽</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p>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3" y="4279622"/>
                <a:ext cx="7660046" cy="807768"/>
              </a:xfrm>
              <a:prstGeom prst="rect">
                <a:avLst/>
              </a:prstGeom>
              <a:blipFill>
                <a:blip r:embed="rId4"/>
                <a:stretch>
                  <a:fillRect l="-4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708698" y="1700191"/>
                <a:ext cx="4155688" cy="2459776"/>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m>
                        <m:mPr>
                          <m:mcs>
                            <m:mc>
                              <m:mcPr>
                                <m:count m:val="1"/>
                                <m:mcJc m:val="center"/>
                              </m:mcPr>
                            </m:mc>
                          </m:mcs>
                          <m:ctrlPr>
                            <a:rPr lang="zh-CN" altLang="en-US" i="1" smtClean="0">
                              <a:latin typeface="Cambria Math" panose="02040503050406030204" pitchFamily="18" charset="0"/>
                            </a:rPr>
                          </m:ctrlPr>
                        </m:mPr>
                        <m:mr>
                          <m:e>
                            <m:sSup>
                              <m:sSupPr>
                                <m:ctrlPr>
                                  <a:rPr lang="zh-CN" altLang="en-US" i="1">
                                    <a:latin typeface="Cambria Math" panose="02040503050406030204" pitchFamily="18" charset="0"/>
                                  </a:rPr>
                                </m:ctrlPr>
                              </m:sSupPr>
                              <m:e>
                                <m:r>
                                  <a:rPr lang="zh-CN" altLang="en-US" i="1">
                                    <a:latin typeface="Cambria Math" panose="02040503050406030204" pitchFamily="18" charset="0"/>
                                  </a:rPr>
                                  <m:t>𝐽</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p>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zh-CN" altLang="en-US" i="1">
                                    <a:latin typeface="Cambria Math" panose="02040503050406030204" pitchFamily="18" charset="0"/>
                                  </a:rPr>
                                  <m:t>𝑙</m:t>
                                </m:r>
                              </m:e>
                            </m:nary>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bSup>
                              </m:e>
                            </m:d>
                            <m:r>
                              <a:rPr lang="zh-CN" altLang="en-US" i="0">
                                <a:latin typeface="Cambria Math" panose="02040503050406030204" pitchFamily="18" charset="0"/>
                              </a:rPr>
                              <m:t>+</m:t>
                            </m:r>
                            <m:r>
                              <a:rPr lang="zh-CN" altLang="en-US" i="1">
                                <a:latin typeface="Cambria Math" panose="02040503050406030204" pitchFamily="18" charset="0"/>
                              </a:rPr>
                              <m:t>𝛺</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e>
                            </m:d>
                            <m:r>
                              <a:rPr lang="en-US" altLang="zh-CN" b="0" i="1" smtClean="0">
                                <a:latin typeface="Cambria Math" panose="02040503050406030204" pitchFamily="18" charset="0"/>
                              </a:rPr>
                              <m:t>                    </m:t>
                            </m:r>
                          </m:e>
                        </m:mr>
                        <m:mr>
                          <m:e>
                            <m:sSubSup>
                              <m:sSubSupPr>
                                <m:ctrlPr>
                                  <a:rPr lang="zh-CN" altLang="en-US" i="1">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bSup>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𝑡</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𝑚</m:t>
                                    </m:r>
                                  </m:sub>
                                </m:sSub>
                              </m:e>
                            </m:nary>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i="0">
                                        <a:latin typeface="Cambria Math" panose="02040503050406030204" pitchFamily="18" charset="0"/>
                                      </a:rPr>
                                      <m:t>−1</m:t>
                                    </m:r>
                                  </m:e>
                                </m:d>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r>
                              <a:rPr lang="en-US" altLang="zh-CN" b="0" i="1" smtClean="0">
                                <a:latin typeface="Cambria Math" panose="02040503050406030204" pitchFamily="18" charset="0"/>
                              </a:rPr>
                              <m:t>        </m:t>
                            </m:r>
                          </m:e>
                        </m:mr>
                        <m:mr>
                          <m:e>
                            <m:sSup>
                              <m:sSupPr>
                                <m:ctrlPr>
                                  <a:rPr lang="zh-CN" altLang="en-US" i="1">
                                    <a:latin typeface="Cambria Math" panose="02040503050406030204" pitchFamily="18" charset="0"/>
                                  </a:rPr>
                                </m:ctrlPr>
                              </m:sSupPr>
                              <m:e>
                                <m:r>
                                  <a:rPr lang="zh-CN" altLang="en-US" i="1">
                                    <a:latin typeface="Cambria Math" panose="02040503050406030204" pitchFamily="18" charset="0"/>
                                  </a:rPr>
                                  <m:t>𝐽</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p>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zh-CN" altLang="en-US" i="1">
                                    <a:latin typeface="Cambria Math" panose="02040503050406030204" pitchFamily="18" charset="0"/>
                                  </a:rPr>
                                  <m:t>𝑙</m:t>
                                </m:r>
                              </m:e>
                            </m:nary>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i="0">
                                            <a:latin typeface="Cambria Math" panose="02040503050406030204" pitchFamily="18" charset="0"/>
                                          </a:rPr>
                                          <m:t>−1</m:t>
                                        </m:r>
                                      </m:e>
                                    </m:d>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e>
                            </m:d>
                            <m:r>
                              <a:rPr lang="zh-CN" altLang="en-US" i="0">
                                <a:latin typeface="Cambria Math" panose="02040503050406030204" pitchFamily="18" charset="0"/>
                              </a:rPr>
                              <m:t>+</m:t>
                            </m:r>
                            <m:r>
                              <a:rPr lang="zh-CN" altLang="en-US" i="1">
                                <a:latin typeface="Cambria Math" panose="02040503050406030204" pitchFamily="18" charset="0"/>
                              </a:rPr>
                              <m:t>𝛺</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e>
                            </m:d>
                          </m:e>
                        </m:mr>
                      </m:m>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708698" y="1700191"/>
                <a:ext cx="4155688" cy="24597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81738" y="3541380"/>
                <a:ext cx="2070247" cy="369332"/>
              </a:xfrm>
              <a:prstGeom prst="rect">
                <a:avLst/>
              </a:prstGeom>
            </p:spPr>
            <p:txBody>
              <a:bodyPr wrap="none">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Objective w.r.t.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681738" y="3541380"/>
                <a:ext cx="2070247" cy="369332"/>
              </a:xfrm>
              <a:prstGeom prst="rect">
                <a:avLst/>
              </a:prstGeom>
              <a:blipFill>
                <a:blip r:embed="rId6"/>
                <a:stretch>
                  <a:fillRect l="-2655" t="-8197"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829892" y="5162206"/>
                <a:ext cx="1005147" cy="5121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i="1" smtClean="0">
                              <a:latin typeface="Cambria Math" panose="02040503050406030204" pitchFamily="18" charset="0"/>
                            </a:rPr>
                          </m:ctrlPr>
                        </m:limLowPr>
                        <m:e>
                          <m:r>
                            <m:rPr>
                              <m:sty m:val="p"/>
                            </m:rPr>
                            <a:rPr lang="zh-CN" altLang="en-US">
                              <a:latin typeface="Cambria Math" panose="02040503050406030204" pitchFamily="18" charset="0"/>
                            </a:rPr>
                            <m:t>min</m:t>
                          </m:r>
                        </m:e>
                        <m:lim>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lim>
                      </m:limLow>
                      <m:r>
                        <a:rPr lang="en-US" altLang="zh-CN" b="0" i="1" smtClean="0">
                          <a:latin typeface="Cambria Math" panose="02040503050406030204" pitchFamily="18" charset="0"/>
                        </a:rPr>
                        <m:t> </m:t>
                      </m:r>
                      <m:sSup>
                        <m:sSupPr>
                          <m:ctrlPr>
                            <a:rPr lang="zh-CN" altLang="en-US" i="1">
                              <a:latin typeface="Cambria Math" panose="02040503050406030204" pitchFamily="18" charset="0"/>
                            </a:rPr>
                          </m:ctrlPr>
                        </m:sSupPr>
                        <m:e>
                          <m:r>
                            <a:rPr lang="zh-CN" altLang="en-US" i="1">
                              <a:latin typeface="Cambria Math" panose="02040503050406030204" pitchFamily="18" charset="0"/>
                            </a:rPr>
                            <m:t>𝐽</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p>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829892" y="5162206"/>
                <a:ext cx="1005147" cy="512128"/>
              </a:xfrm>
              <a:prstGeom prst="rect">
                <a:avLst/>
              </a:prstGeom>
              <a:blipFill>
                <a:blip r:embed="rId7"/>
                <a:stretch>
                  <a:fillRect b="-59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2930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a:extLst>
              <a:ext uri="{FF2B5EF4-FFF2-40B4-BE49-F238E27FC236}">
                <a16:creationId xmlns:a16="http://schemas.microsoft.com/office/drawing/2014/main" id="{15C81D4F-C2F5-4E85-9233-CD38FED48052}"/>
              </a:ext>
            </a:extLst>
          </p:cNvPr>
          <p:cNvGraphicFramePr>
            <a:graphicFrameLocks noChangeAspect="1"/>
          </p:cNvGraphicFramePr>
          <p:nvPr>
            <p:extLst>
              <p:ext uri="{D42A27DB-BD31-4B8C-83A1-F6EECF244321}">
                <p14:modId xmlns:p14="http://schemas.microsoft.com/office/powerpoint/2010/main" val="257507439"/>
              </p:ext>
            </p:extLst>
          </p:nvPr>
        </p:nvGraphicFramePr>
        <p:xfrm>
          <a:off x="3608443" y="3777607"/>
          <a:ext cx="4979609" cy="2978793"/>
        </p:xfrm>
        <a:graphic>
          <a:graphicData uri="http://schemas.openxmlformats.org/presentationml/2006/ole">
            <mc:AlternateContent xmlns:mc="http://schemas.openxmlformats.org/markup-compatibility/2006">
              <mc:Choice xmlns:v="urn:schemas-microsoft-com:vml" Requires="v">
                <p:oleObj name="BMP 图像" r:id="rId3" imgW="7048440" imgH="4216320" progId="Paint.Picture">
                  <p:embed/>
                </p:oleObj>
              </mc:Choice>
              <mc:Fallback>
                <p:oleObj name="BMP 图像" r:id="rId3" imgW="7048440" imgH="4216320" progId="Paint.Picture">
                  <p:embed/>
                  <p:pic>
                    <p:nvPicPr>
                      <p:cNvPr id="0" name=""/>
                      <p:cNvPicPr/>
                      <p:nvPr/>
                    </p:nvPicPr>
                    <p:blipFill>
                      <a:blip r:embed="rId4"/>
                      <a:stretch>
                        <a:fillRect/>
                      </a:stretch>
                    </p:blipFill>
                    <p:spPr>
                      <a:xfrm>
                        <a:off x="3608443" y="3777607"/>
                        <a:ext cx="4979609" cy="2978793"/>
                      </a:xfrm>
                      <a:prstGeom prst="rect">
                        <a:avLst/>
                      </a:prstGeom>
                    </p:spPr>
                  </p:pic>
                </p:oleObj>
              </mc:Fallback>
            </mc:AlternateContent>
          </a:graphicData>
        </a:graphic>
      </p:graphicFrame>
      <p:sp>
        <p:nvSpPr>
          <p:cNvPr id="2" name="标题 1"/>
          <p:cNvSpPr>
            <a:spLocks noGrp="1"/>
          </p:cNvSpPr>
          <p:nvPr>
            <p:ph type="title"/>
          </p:nvPr>
        </p:nvSpPr>
        <p:spPr>
          <a:xfrm>
            <a:off x="681738" y="1"/>
            <a:ext cx="8137922" cy="1028699"/>
          </a:xfrm>
        </p:spPr>
        <p:txBody>
          <a:bodyPr/>
          <a:lstStyle/>
          <a:p>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Bagging</a:t>
            </a:r>
            <a:r>
              <a:rPr lang="zh-CN" altLang="en-US" dirty="0"/>
              <a:t>算法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4</a:t>
            </a:fld>
            <a:endParaRPr lang="zh-CN" altLang="en-US" dirty="0"/>
          </a:p>
        </p:txBody>
      </p:sp>
      <p:sp>
        <p:nvSpPr>
          <p:cNvPr id="6" name="内容占位符 2">
            <a:extLst>
              <a:ext uri="{FF2B5EF4-FFF2-40B4-BE49-F238E27FC236}">
                <a16:creationId xmlns:a16="http://schemas.microsoft.com/office/drawing/2014/main" id="{F38B6B42-252A-41A7-9483-5427BEAD7806}"/>
              </a:ext>
            </a:extLst>
          </p:cNvPr>
          <p:cNvSpPr txBox="1">
            <a:spLocks/>
          </p:cNvSpPr>
          <p:nvPr/>
        </p:nvSpPr>
        <p:spPr>
          <a:xfrm>
            <a:off x="681738" y="1539133"/>
            <a:ext cx="7953661" cy="152721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Bagging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有效的原因是与原始模型相比偏差相同但是降低了方差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在整个数据集上进行训练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对低偏差和高方差的预测模型尤其有效果</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D64A3A-886A-491D-B921-39E8E17C9CC1}"/>
                  </a:ext>
                </a:extLst>
              </p:cNvPr>
              <p:cNvSpPr/>
              <p:nvPr/>
            </p:nvSpPr>
            <p:spPr>
              <a:xfrm>
                <a:off x="1378818" y="3066345"/>
                <a:ext cx="582211" cy="667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smtClean="0">
                              <a:latin typeface="Cambria Math" panose="02040503050406030204" pitchFamily="18" charset="0"/>
                            </a:rPr>
                          </m:ctrlPr>
                        </m:mPr>
                        <m:mr>
                          <m:e/>
                          <m:e/>
                        </m:mr>
                        <m:mr>
                          <m:e/>
                          <m:e/>
                        </m:mr>
                        <m:mr>
                          <m:e/>
                          <m:e/>
                        </m:mr>
                      </m:m>
                    </m:oMath>
                  </m:oMathPara>
                </a14:m>
                <a:endParaRPr lang="zh-CN" altLang="en-US" dirty="0"/>
              </a:p>
            </p:txBody>
          </p:sp>
        </mc:Choice>
        <mc:Fallback xmlns="">
          <p:sp>
            <p:nvSpPr>
              <p:cNvPr id="9" name="矩形 8">
                <a:extLst>
                  <a:ext uri="{FF2B5EF4-FFF2-40B4-BE49-F238E27FC236}">
                    <a16:creationId xmlns:a16="http://schemas.microsoft.com/office/drawing/2014/main" id="{24D64A3A-886A-491D-B921-39E8E17C9CC1}"/>
                  </a:ext>
                </a:extLst>
              </p:cNvPr>
              <p:cNvSpPr>
                <a:spLocks noRot="1" noChangeAspect="1" noMove="1" noResize="1" noEditPoints="1" noAdjustHandles="1" noChangeArrowheads="1" noChangeShapeType="1" noTextEdit="1"/>
              </p:cNvSpPr>
              <p:nvPr/>
            </p:nvSpPr>
            <p:spPr>
              <a:xfrm>
                <a:off x="1378818" y="3066345"/>
                <a:ext cx="582211" cy="66755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D09D588-F1B2-43DD-BC6E-70F6BB334AF9}"/>
                  </a:ext>
                </a:extLst>
              </p:cNvPr>
              <p:cNvSpPr txBox="1">
                <a:spLocks/>
              </p:cNvSpPr>
              <p:nvPr/>
            </p:nvSpPr>
            <p:spPr>
              <a:xfrm>
                <a:off x="681737" y="3151533"/>
                <a:ext cx="7953661" cy="117023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如果有一系列服从同一分布的变量（方差为</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），两两之间的关联性为</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𝜌</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，对变量值取平均之后的方差为</a:t>
                </a:r>
              </a:p>
            </p:txBody>
          </p:sp>
        </mc:Choice>
        <mc:Fallback xmlns="">
          <p:sp>
            <p:nvSpPr>
              <p:cNvPr id="8" name="内容占位符 2">
                <a:extLst>
                  <a:ext uri="{FF2B5EF4-FFF2-40B4-BE49-F238E27FC236}">
                    <a16:creationId xmlns:a16="http://schemas.microsoft.com/office/drawing/2014/main" id="{8D09D588-F1B2-43DD-BC6E-70F6BB334AF9}"/>
                  </a:ext>
                </a:extLst>
              </p:cNvPr>
              <p:cNvSpPr txBox="1">
                <a:spLocks noRot="1" noChangeAspect="1" noMove="1" noResize="1" noEditPoints="1" noAdjustHandles="1" noChangeArrowheads="1" noChangeShapeType="1" noTextEdit="1"/>
              </p:cNvSpPr>
              <p:nvPr/>
            </p:nvSpPr>
            <p:spPr>
              <a:xfrm>
                <a:off x="681737" y="3151533"/>
                <a:ext cx="7953661" cy="1170235"/>
              </a:xfrm>
              <a:prstGeom prst="rect">
                <a:avLst/>
              </a:prstGeom>
              <a:blipFill>
                <a:blip r:embed="rId9"/>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69821B3-FFCA-4776-A67D-8C2034749A12}"/>
                  </a:ext>
                </a:extLst>
              </p:cNvPr>
              <p:cNvSpPr/>
              <p:nvPr/>
            </p:nvSpPr>
            <p:spPr>
              <a:xfrm>
                <a:off x="749300" y="4480218"/>
                <a:ext cx="2590800"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var</m:t>
                      </m:r>
                      <m:r>
                        <a:rPr lang="en-US" altLang="zh-CN" b="0" i="1" smtClean="0">
                          <a:latin typeface="Cambria Math" panose="02040503050406030204" pitchFamily="18" charset="0"/>
                        </a:rPr>
                        <m:t>=</m:t>
                      </m:r>
                      <m:r>
                        <a:rPr lang="zh-CN" altLang="en-US" i="1">
                          <a:latin typeface="Cambria Math" panose="02040503050406030204" pitchFamily="18" charset="0"/>
                        </a:rPr>
                        <m:t>𝜌</m:t>
                      </m:r>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r>
                            <a:rPr lang="zh-CN" altLang="en-US" i="1">
                              <a:latin typeface="Cambria Math" panose="02040503050406030204" pitchFamily="18" charset="0"/>
                            </a:rPr>
                            <m:t>𝜌</m:t>
                          </m:r>
                        </m:num>
                        <m:den>
                          <m:r>
                            <a:rPr lang="zh-CN" altLang="en-US" i="1">
                              <a:latin typeface="Cambria Math" panose="02040503050406030204" pitchFamily="18" charset="0"/>
                            </a:rPr>
                            <m:t>𝐵</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oMath>
                  </m:oMathPara>
                </a14:m>
                <a:endParaRPr lang="zh-CN" altLang="en-US" dirty="0"/>
              </a:p>
            </p:txBody>
          </p:sp>
        </mc:Choice>
        <mc:Fallback xmlns="">
          <p:sp>
            <p:nvSpPr>
              <p:cNvPr id="3" name="矩形 2">
                <a:extLst>
                  <a:ext uri="{FF2B5EF4-FFF2-40B4-BE49-F238E27FC236}">
                    <a16:creationId xmlns:a16="http://schemas.microsoft.com/office/drawing/2014/main" id="{269821B3-FFCA-4776-A67D-8C2034749A12}"/>
                  </a:ext>
                </a:extLst>
              </p:cNvPr>
              <p:cNvSpPr>
                <a:spLocks noRot="1" noChangeAspect="1" noMove="1" noResize="1" noEditPoints="1" noAdjustHandles="1" noChangeArrowheads="1" noChangeShapeType="1" noTextEdit="1"/>
              </p:cNvSpPr>
              <p:nvPr/>
            </p:nvSpPr>
            <p:spPr>
              <a:xfrm>
                <a:off x="749300" y="4480218"/>
                <a:ext cx="2590800" cy="61093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E9B9D7AF-A3BE-434A-BEEB-67E28A5FCB21}"/>
                  </a:ext>
                </a:extLst>
              </p:cNvPr>
              <p:cNvSpPr txBox="1">
                <a:spLocks/>
              </p:cNvSpPr>
              <p:nvPr/>
            </p:nvSpPr>
            <p:spPr>
              <a:xfrm>
                <a:off x="867553" y="5276610"/>
                <a:ext cx="2653739" cy="117023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如果采样样本无限大，该公式的值会降为</a:t>
                </a:r>
                <a14:m>
                  <m:oMath xmlns:m="http://schemas.openxmlformats.org/officeDocument/2006/math">
                    <m:r>
                      <a:rPr lang="en-US" altLang="zh-CN" b="0" i="1"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𝜌</m:t>
                    </m:r>
                    <m:sSup>
                      <m:sSupPr>
                        <m:ctrlPr>
                          <a:rPr lang="en-US" altLang="zh-CN" b="0" i="1"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𝜎</m:t>
                        </m:r>
                      </m:e>
                      <m:sup>
                        <m:r>
                          <a:rPr lang="en-US" altLang="zh-CN" b="0" i="1"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oMath>
                </a14:m>
                <a:endPar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a:extLst>
                  <a:ext uri="{FF2B5EF4-FFF2-40B4-BE49-F238E27FC236}">
                    <a16:creationId xmlns:a16="http://schemas.microsoft.com/office/drawing/2014/main" id="{E9B9D7AF-A3BE-434A-BEEB-67E28A5FCB21}"/>
                  </a:ext>
                </a:extLst>
              </p:cNvPr>
              <p:cNvSpPr txBox="1">
                <a:spLocks noRot="1" noChangeAspect="1" noMove="1" noResize="1" noEditPoints="1" noAdjustHandles="1" noChangeArrowheads="1" noChangeShapeType="1" noTextEdit="1"/>
              </p:cNvSpPr>
              <p:nvPr/>
            </p:nvSpPr>
            <p:spPr>
              <a:xfrm>
                <a:off x="867553" y="5276610"/>
                <a:ext cx="2653739" cy="1170235"/>
              </a:xfrm>
              <a:prstGeom prst="rect">
                <a:avLst/>
              </a:prstGeom>
              <a:blipFill>
                <a:blip r:embed="rId11"/>
                <a:stretch>
                  <a:fillRect l="-2294" r="-50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6365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40</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3" y="1285289"/>
            <a:ext cx="1899935"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泰勒级数逼近</a:t>
            </a:r>
          </a:p>
        </p:txBody>
      </p:sp>
      <p:sp>
        <p:nvSpPr>
          <p:cNvPr id="6" name="内容占位符 2">
            <a:extLst>
              <a:ext uri="{FF2B5EF4-FFF2-40B4-BE49-F238E27FC236}">
                <a16:creationId xmlns:a16="http://schemas.microsoft.com/office/drawing/2014/main" id="{B0DAA41D-EAD2-4F89-9615-BF03E9AF336C}"/>
              </a:ext>
            </a:extLst>
          </p:cNvPr>
          <p:cNvSpPr txBox="1">
            <a:spLocks/>
          </p:cNvSpPr>
          <p:nvPr/>
        </p:nvSpPr>
        <p:spPr>
          <a:xfrm>
            <a:off x="502442" y="2532248"/>
            <a:ext cx="8026095"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泰勒级数</a:t>
            </a:r>
          </a:p>
        </p:txBody>
      </p:sp>
      <mc:AlternateContent xmlns:mc="http://schemas.openxmlformats.org/markup-compatibility/2006" xmlns:a14="http://schemas.microsoft.com/office/drawing/2010/main">
        <mc:Choice Requires="a14">
          <p:sp>
            <p:nvSpPr>
              <p:cNvPr id="5" name="矩形 4"/>
              <p:cNvSpPr/>
              <p:nvPr/>
            </p:nvSpPr>
            <p:spPr>
              <a:xfrm>
                <a:off x="507406" y="2048138"/>
                <a:ext cx="2070247" cy="369332"/>
              </a:xfrm>
              <a:prstGeom prst="rect">
                <a:avLst/>
              </a:prstGeom>
            </p:spPr>
            <p:txBody>
              <a:bodyPr wrap="none">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Objective w.r.t.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507406" y="2048138"/>
                <a:ext cx="2070247" cy="369332"/>
              </a:xfrm>
              <a:prstGeom prst="rect">
                <a:avLst/>
              </a:prstGeom>
              <a:blipFill>
                <a:blip r:embed="rId4"/>
                <a:stretch>
                  <a:fillRect l="-2353" t="-8197"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751985" y="1860757"/>
                <a:ext cx="408400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𝐽</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p>
                      <m:r>
                        <a:rPr lang="zh-CN" altLang="en-US">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𝑛</m:t>
                          </m:r>
                        </m:sup>
                        <m:e>
                          <m:r>
                            <a:rPr lang="zh-CN" altLang="en-US" i="1">
                              <a:latin typeface="Cambria Math" panose="02040503050406030204" pitchFamily="18" charset="0"/>
                            </a:rPr>
                            <m:t>𝑙</m:t>
                          </m:r>
                        </m:e>
                      </m:nary>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a:latin typeface="Cambria Math" panose="02040503050406030204" pitchFamily="18" charset="0"/>
                                    </a:rPr>
                                    <m:t>−1</m:t>
                                  </m:r>
                                </m:e>
                              </m:d>
                            </m:sup>
                          </m:sSub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e>
                      </m:d>
                      <m:r>
                        <a:rPr lang="zh-CN" altLang="en-US">
                          <a:latin typeface="Cambria Math" panose="02040503050406030204" pitchFamily="18" charset="0"/>
                        </a:rPr>
                        <m:t>+</m:t>
                      </m:r>
                      <m:r>
                        <a:rPr lang="zh-CN" altLang="en-US" i="1">
                          <a:latin typeface="Cambria Math" panose="02040503050406030204" pitchFamily="18" charset="0"/>
                        </a:rPr>
                        <m:t>𝛺</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751985" y="1860757"/>
                <a:ext cx="4084002"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542530" y="3156145"/>
                <a:ext cx="5945917" cy="6298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𝑎</m:t>
                      </m:r>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𝑓</m:t>
                                  </m:r>
                                </m:e>
                                <m:sup>
                                  <m:r>
                                    <a:rPr lang="zh-CN" altLang="en-US" i="0">
                                      <a:latin typeface="Cambria Math" panose="02040503050406030204" pitchFamily="18" charset="0"/>
                                    </a:rPr>
                                    <m:t>′</m:t>
                                  </m:r>
                                </m:sup>
                              </m:sSup>
                              <m:r>
                                <a:rPr lang="zh-CN" altLang="en-US" i="0">
                                  <a:latin typeface="Cambria Math" panose="02040503050406030204" pitchFamily="18" charset="0"/>
                                </a:rPr>
                                <m:t>(</m:t>
                              </m:r>
                              <m:r>
                                <a:rPr lang="zh-CN" altLang="en-US" i="1">
                                  <a:latin typeface="Cambria Math" panose="02040503050406030204" pitchFamily="18" charset="0"/>
                                </a:rPr>
                                <m:t>𝑎</m:t>
                              </m:r>
                            </m:e>
                          </m:d>
                        </m:num>
                        <m:den>
                          <m:r>
                            <a:rPr lang="zh-CN" altLang="en-US" i="0">
                              <a:latin typeface="Cambria Math" panose="02040503050406030204" pitchFamily="18" charset="0"/>
                            </a:rPr>
                            <m:t>1!</m:t>
                          </m:r>
                        </m:den>
                      </m:f>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𝑓</m:t>
                                  </m:r>
                                </m:e>
                                <m:sup>
                                  <m:r>
                                    <a:rPr lang="zh-CN" altLang="en-US" i="0">
                                      <a:latin typeface="Cambria Math" panose="02040503050406030204" pitchFamily="18" charset="0"/>
                                    </a:rPr>
                                    <m:t>′′</m:t>
                                  </m:r>
                                </m:sup>
                              </m:sSup>
                              <m:r>
                                <a:rPr lang="zh-CN" altLang="en-US" i="0">
                                  <a:latin typeface="Cambria Math" panose="02040503050406030204" pitchFamily="18" charset="0"/>
                                </a:rPr>
                                <m:t>(</m:t>
                              </m:r>
                              <m:r>
                                <a:rPr lang="zh-CN" altLang="en-US" i="1">
                                  <a:latin typeface="Cambria Math" panose="02040503050406030204" pitchFamily="18" charset="0"/>
                                </a:rPr>
                                <m:t>𝑎</m:t>
                              </m:r>
                            </m:e>
                          </m:d>
                        </m:num>
                        <m:den>
                          <m:r>
                            <a:rPr lang="zh-CN" altLang="en-US" i="0">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0">
                              <a:latin typeface="Cambria Math" panose="02040503050406030204" pitchFamily="18" charset="0"/>
                            </a:rPr>
                            <m:t>2</m:t>
                          </m:r>
                        </m:sup>
                      </m:sSup>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𝑓</m:t>
                                  </m:r>
                                </m:e>
                                <m:sup>
                                  <m:r>
                                    <a:rPr lang="zh-CN" altLang="en-US" i="0">
                                      <a:latin typeface="Cambria Math" panose="02040503050406030204" pitchFamily="18" charset="0"/>
                                    </a:rPr>
                                    <m:t>′′′</m:t>
                                  </m:r>
                                </m:sup>
                              </m:sSup>
                              <m:r>
                                <a:rPr lang="zh-CN" altLang="en-US" i="0">
                                  <a:latin typeface="Cambria Math" panose="02040503050406030204" pitchFamily="18" charset="0"/>
                                </a:rPr>
                                <m:t>(</m:t>
                              </m:r>
                              <m:r>
                                <a:rPr lang="zh-CN" altLang="en-US" i="1">
                                  <a:latin typeface="Cambria Math" panose="02040503050406030204" pitchFamily="18" charset="0"/>
                                </a:rPr>
                                <m:t>𝑎</m:t>
                              </m:r>
                            </m:e>
                          </m:d>
                        </m:num>
                        <m:den>
                          <m:r>
                            <a:rPr lang="zh-CN" altLang="en-US" i="0">
                              <a:latin typeface="Cambria Math" panose="02040503050406030204" pitchFamily="18" charset="0"/>
                            </a:rPr>
                            <m:t>3!</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0">
                              <a:latin typeface="Cambria Math" panose="02040503050406030204" pitchFamily="18" charset="0"/>
                            </a:rPr>
                            <m:t>3</m:t>
                          </m:r>
                        </m:sup>
                      </m:sSup>
                      <m:r>
                        <a:rPr lang="zh-CN" altLang="en-US" i="0">
                          <a:latin typeface="Cambria Math" panose="02040503050406030204" pitchFamily="18" charset="0"/>
                        </a:rPr>
                        <m:t>+⋯</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542530" y="3156145"/>
                <a:ext cx="5945917" cy="629852"/>
              </a:xfrm>
              <a:prstGeom prst="rect">
                <a:avLst/>
              </a:prstGeom>
              <a:blipFill>
                <a:blip r:embed="rId6"/>
                <a:stretch>
                  <a:fillRect/>
                </a:stretch>
              </a:blipFill>
            </p:spPr>
            <p:txBody>
              <a:bodyPr/>
              <a:lstStyle/>
              <a:p>
                <a:r>
                  <a:rPr lang="zh-CN" altLang="en-US">
                    <a:noFill/>
                  </a:rPr>
                  <a:t> </a:t>
                </a:r>
              </a:p>
            </p:txBody>
          </p:sp>
        </mc:Fallback>
      </mc:AlternateContent>
      <p:sp>
        <p:nvSpPr>
          <p:cNvPr id="11" name="内容占位符 2">
            <a:extLst>
              <a:ext uri="{FF2B5EF4-FFF2-40B4-BE49-F238E27FC236}">
                <a16:creationId xmlns:a16="http://schemas.microsoft.com/office/drawing/2014/main" id="{B0DAA41D-EAD2-4F89-9615-BF03E9AF336C}"/>
              </a:ext>
            </a:extLst>
          </p:cNvPr>
          <p:cNvSpPr txBox="1">
            <a:spLocks/>
          </p:cNvSpPr>
          <p:nvPr/>
        </p:nvSpPr>
        <p:spPr>
          <a:xfrm>
            <a:off x="502441" y="3668051"/>
            <a:ext cx="8026096"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定义梯度</a:t>
            </a:r>
          </a:p>
        </p:txBody>
      </p:sp>
      <mc:AlternateContent xmlns:mc="http://schemas.openxmlformats.org/markup-compatibility/2006" xmlns:a14="http://schemas.microsoft.com/office/drawing/2010/main">
        <mc:Choice Requires="a14">
          <p:sp>
            <p:nvSpPr>
              <p:cNvPr id="10" name="矩形 9"/>
              <p:cNvSpPr/>
              <p:nvPr/>
            </p:nvSpPr>
            <p:spPr>
              <a:xfrm>
                <a:off x="1664222" y="4417683"/>
                <a:ext cx="5702531" cy="5118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0">
                              <a:latin typeface="Cambria Math" panose="02040503050406030204" pitchFamily="18" charset="0"/>
                            </a:rPr>
                            <m:t>𝛻</m:t>
                          </m:r>
                        </m:e>
                        <m:sub>
                          <m:sSup>
                            <m:sSupPr>
                              <m:ctrlPr>
                                <a:rPr lang="zh-CN" altLang="en-US" i="1">
                                  <a:latin typeface="Cambria Math" panose="02040503050406030204" pitchFamily="18" charset="0"/>
                                </a:rPr>
                              </m:ctrlPr>
                            </m:s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i="0">
                                      <a:latin typeface="Cambria Math" panose="02040503050406030204" pitchFamily="18" charset="0"/>
                                    </a:rPr>
                                    <m:t>−1</m:t>
                                  </m:r>
                                </m:e>
                              </m:d>
                            </m:sup>
                          </m:sSup>
                        </m:sub>
                      </m:sSub>
                      <m:r>
                        <a:rPr lang="zh-CN" altLang="en-US" i="1">
                          <a:latin typeface="Cambria Math" panose="02040503050406030204" pitchFamily="18" charset="0"/>
                        </a:rPr>
                        <m:t>𝑙</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i="0">
                                      <a:latin typeface="Cambria Math" panose="02040503050406030204" pitchFamily="18" charset="0"/>
                                    </a:rPr>
                                    <m:t>−1</m:t>
                                  </m:r>
                                </m:e>
                              </m:d>
                            </m:sup>
                          </m:sSubSup>
                        </m:e>
                      </m:d>
                      <m:r>
                        <m:rPr>
                          <m:nor/>
                        </m:rPr>
                        <a:rPr lang="zh-CN" altLang="en-US" i="1">
                          <a:latin typeface="Cambria Math" panose="02040503050406030204" pitchFamily="18" charset="0"/>
                        </a:rPr>
                        <m:t> </m:t>
                      </m:r>
                      <m:r>
                        <m:rPr>
                          <m:nor/>
                        </m:rPr>
                        <a:rPr lang="en-US" altLang="zh-CN" b="0" i="1" smtClean="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0">
                              <a:latin typeface="Cambria Math" panose="02040503050406030204" pitchFamily="18" charset="0"/>
                            </a:rPr>
                            <m:t>𝛻</m:t>
                          </m:r>
                        </m:e>
                        <m:sub>
                          <m:sSup>
                            <m:sSupPr>
                              <m:ctrlPr>
                                <a:rPr lang="zh-CN" altLang="en-US" i="1">
                                  <a:latin typeface="Cambria Math" panose="02040503050406030204" pitchFamily="18" charset="0"/>
                                </a:rPr>
                              </m:ctrlPr>
                            </m:s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i="0">
                                      <a:latin typeface="Cambria Math" panose="02040503050406030204" pitchFamily="18" charset="0"/>
                                    </a:rPr>
                                    <m:t>−1</m:t>
                                  </m:r>
                                </m:e>
                              </m:d>
                            </m:sup>
                          </m:sSup>
                        </m:sub>
                        <m:sup>
                          <m:r>
                            <a:rPr lang="zh-CN" altLang="en-US" i="0">
                              <a:latin typeface="Cambria Math" panose="02040503050406030204" pitchFamily="18" charset="0"/>
                            </a:rPr>
                            <m:t>2</m:t>
                          </m:r>
                        </m:sup>
                      </m:sSubSup>
                      <m:r>
                        <a:rPr lang="zh-CN" altLang="en-US" i="1">
                          <a:latin typeface="Cambria Math" panose="02040503050406030204" pitchFamily="18" charset="0"/>
                        </a:rPr>
                        <m:t>𝑙</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i="0">
                                      <a:latin typeface="Cambria Math" panose="02040503050406030204" pitchFamily="18" charset="0"/>
                                    </a:rPr>
                                    <m:t>−1</m:t>
                                  </m:r>
                                </m:e>
                              </m:d>
                            </m:sup>
                          </m:sSubSup>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664222" y="4417683"/>
                <a:ext cx="5702531" cy="511871"/>
              </a:xfrm>
              <a:prstGeom prst="rect">
                <a:avLst/>
              </a:prstGeom>
              <a:blipFill>
                <a:blip r:embed="rId7"/>
                <a:stretch>
                  <a:fillRect b="-1190"/>
                </a:stretch>
              </a:blipFill>
            </p:spPr>
            <p:txBody>
              <a:bodyPr/>
              <a:lstStyle/>
              <a:p>
                <a:r>
                  <a:rPr lang="zh-CN" altLang="en-US">
                    <a:noFill/>
                  </a:rPr>
                  <a:t> </a:t>
                </a:r>
              </a:p>
            </p:txBody>
          </p:sp>
        </mc:Fallback>
      </mc:AlternateContent>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3974" y="4760212"/>
            <a:ext cx="7660046"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目标函数近似</a:t>
            </a:r>
          </a:p>
        </p:txBody>
      </p:sp>
      <mc:AlternateContent xmlns:mc="http://schemas.openxmlformats.org/markup-compatibility/2006" xmlns:a14="http://schemas.microsoft.com/office/drawing/2010/main">
        <mc:Choice Requires="a14">
          <p:sp>
            <p:nvSpPr>
              <p:cNvPr id="14" name="矩形 13"/>
              <p:cNvSpPr/>
              <p:nvPr/>
            </p:nvSpPr>
            <p:spPr>
              <a:xfrm>
                <a:off x="1231960" y="5391898"/>
                <a:ext cx="6567054" cy="8485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latin typeface="Cambria Math" panose="02040503050406030204" pitchFamily="18" charset="0"/>
                            </a:rPr>
                          </m:ctrlPr>
                        </m:sSupPr>
                        <m:e>
                          <m:r>
                            <a:rPr lang="zh-CN" altLang="en-US" i="1">
                              <a:latin typeface="Cambria Math" panose="02040503050406030204" pitchFamily="18" charset="0"/>
                            </a:rPr>
                            <m:t>𝐽</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p>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en-US" altLang="zh-CN" b="0" i="1" smtClean="0">
                              <a:latin typeface="Cambria Math" panose="02040503050406030204" pitchFamily="18" charset="0"/>
                            </a:rPr>
                            <m:t> </m:t>
                          </m:r>
                        </m:e>
                      </m:nary>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𝑙</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a:latin typeface="Cambria Math" panose="02040503050406030204" pitchFamily="18" charset="0"/>
                                        </a:rPr>
                                        <m:t>−1</m:t>
                                      </m:r>
                                    </m:e>
                                  </m:d>
                                </m:sup>
                              </m:sSubSup>
                            </m:e>
                          </m:d>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m:t>
                              </m:r>
                            </m:sub>
                          </m:sSub>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𝑓</m:t>
                              </m:r>
                            </m:e>
                            <m:sub>
                              <m:r>
                                <a:rPr lang="zh-CN" altLang="en-US" i="1">
                                  <a:latin typeface="Cambria Math" panose="02040503050406030204" pitchFamily="18" charset="0"/>
                                </a:rPr>
                                <m:t>𝑡</m:t>
                              </m:r>
                            </m:sub>
                            <m:sup>
                              <m:r>
                                <a:rPr lang="zh-CN" altLang="en-US">
                                  <a:latin typeface="Cambria Math" panose="02040503050406030204" pitchFamily="18" charset="0"/>
                                </a:rPr>
                                <m:t>2</m:t>
                              </m:r>
                            </m:sup>
                          </m:sSubSup>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e>
                      </m:d>
                      <m:r>
                        <a:rPr lang="zh-CN" altLang="en-US" i="0">
                          <a:latin typeface="Cambria Math" panose="02040503050406030204" pitchFamily="18" charset="0"/>
                        </a:rPr>
                        <m:t>+</m:t>
                      </m:r>
                      <m:r>
                        <a:rPr lang="zh-CN" altLang="en-US" i="1">
                          <a:latin typeface="Cambria Math" panose="02040503050406030204" pitchFamily="18" charset="0"/>
                        </a:rPr>
                        <m:t>𝛺</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231960" y="5391898"/>
                <a:ext cx="6567054" cy="84856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718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41</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2" y="1285289"/>
            <a:ext cx="2448575"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树结构复杂度惩罚</a:t>
            </a: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B0DAA41D-EAD2-4F89-9615-BF03E9AF336C}"/>
                  </a:ext>
                </a:extLst>
              </p:cNvPr>
              <p:cNvSpPr txBox="1">
                <a:spLocks/>
              </p:cNvSpPr>
              <p:nvPr/>
            </p:nvSpPr>
            <p:spPr>
              <a:xfrm>
                <a:off x="502438" y="2829851"/>
                <a:ext cx="7660046"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为叶子节点的</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数目</a:t>
                </a:r>
              </a:p>
            </p:txBody>
          </p:sp>
        </mc:Choice>
        <mc:Fallback xmlns="">
          <p:sp>
            <p:nvSpPr>
              <p:cNvPr id="11"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38" y="2829851"/>
                <a:ext cx="7660046" cy="807768"/>
              </a:xfrm>
              <a:prstGeom prst="rect">
                <a:avLst/>
              </a:prstGeom>
              <a:blipFill>
                <a:blip r:embed="rId4"/>
                <a:stretch>
                  <a:fillRect/>
                </a:stretch>
              </a:blipFill>
            </p:spPr>
            <p:txBody>
              <a:bodyPr/>
              <a:lstStyle/>
              <a:p>
                <a:r>
                  <a:rPr lang="zh-CN" altLang="en-US">
                    <a:noFill/>
                  </a:rPr>
                  <a:t> </a:t>
                </a:r>
              </a:p>
            </p:txBody>
          </p:sp>
        </mc:Fallback>
      </mc:AlternateContent>
      <p:sp>
        <p:nvSpPr>
          <p:cNvPr id="15" name="内容占位符 2">
            <a:extLst>
              <a:ext uri="{FF2B5EF4-FFF2-40B4-BE49-F238E27FC236}">
                <a16:creationId xmlns:a16="http://schemas.microsoft.com/office/drawing/2014/main" id="{B0DAA41D-EAD2-4F89-9615-BF03E9AF336C}"/>
              </a:ext>
            </a:extLst>
          </p:cNvPr>
          <p:cNvSpPr txBox="1">
            <a:spLocks/>
          </p:cNvSpPr>
          <p:nvPr/>
        </p:nvSpPr>
        <p:spPr>
          <a:xfrm>
            <a:off x="502441" y="1730009"/>
            <a:ext cx="8137923" cy="89681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叶子节点预测值的变化程度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3" name="矩形 2"/>
              <p:cNvSpPr/>
              <p:nvPr/>
            </p:nvSpPr>
            <p:spPr>
              <a:xfrm>
                <a:off x="2390901" y="2474498"/>
                <a:ext cx="4361001"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d>
                            <m:dPr>
                              <m:begChr m:val=""/>
                              <m:ctrlPr>
                                <a:rPr lang="zh-CN" altLang="en-US" i="1">
                                  <a:latin typeface="Cambria Math" panose="02040503050406030204" pitchFamily="18" charset="0"/>
                                </a:rPr>
                              </m:ctrlPr>
                            </m:dPr>
                            <m:e>
                              <m:r>
                                <a:rPr lang="zh-CN" altLang="en-US" i="1">
                                  <a:latin typeface="Cambria Math" panose="02040503050406030204" pitchFamily="18" charset="0"/>
                                </a:rPr>
                                <m:t>𝑞</m:t>
                              </m:r>
                              <m:r>
                                <a:rPr lang="zh-CN" altLang="en-US">
                                  <a:latin typeface="Cambria Math" panose="02040503050406030204" pitchFamily="18" charset="0"/>
                                </a:rPr>
                                <m:t>(</m:t>
                              </m:r>
                              <m:r>
                                <a:rPr lang="zh-CN" altLang="en-US" i="1">
                                  <a:latin typeface="Cambria Math" panose="02040503050406030204" pitchFamily="18" charset="0"/>
                                </a:rPr>
                                <m:t>𝑥</m:t>
                              </m:r>
                            </m:e>
                          </m:d>
                        </m:sub>
                      </m:sSub>
                      <m:r>
                        <a:rPr lang="zh-CN" altLang="en-US">
                          <a:latin typeface="Cambria Math" panose="02040503050406030204" pitchFamily="18" charset="0"/>
                        </a:rPr>
                        <m:t>,</m:t>
                      </m:r>
                      <m:r>
                        <a:rPr lang="zh-CN" altLang="en-US" i="1">
                          <a:latin typeface="Cambria Math" panose="02040503050406030204" pitchFamily="18" charset="0"/>
                        </a:rPr>
                        <m:t>𝑤</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ℝ</m:t>
                          </m:r>
                        </m:e>
                        <m:sup>
                          <m:r>
                            <a:rPr lang="zh-CN" altLang="en-US" i="1">
                              <a:latin typeface="Cambria Math" panose="02040503050406030204" pitchFamily="18" charset="0"/>
                            </a:rPr>
                            <m:t>𝑇</m:t>
                          </m:r>
                        </m:sup>
                      </m:sSup>
                      <m:r>
                        <a:rPr lang="zh-CN" altLang="en-US">
                          <a:latin typeface="Cambria Math" panose="02040503050406030204" pitchFamily="18" charset="0"/>
                        </a:rPr>
                        <m:t>,</m:t>
                      </m:r>
                      <m:r>
                        <a:rPr lang="zh-CN" altLang="en-US" i="1">
                          <a:latin typeface="Cambria Math" panose="02040503050406030204" pitchFamily="18" charset="0"/>
                        </a:rPr>
                        <m:t>𝑞</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ℝ</m:t>
                          </m:r>
                        </m:e>
                        <m:sup>
                          <m:r>
                            <a:rPr lang="zh-CN" altLang="en-US" i="1">
                              <a:latin typeface="Cambria Math" panose="02040503050406030204" pitchFamily="18" charset="0"/>
                            </a:rPr>
                            <m:t>𝑑</m:t>
                          </m:r>
                        </m:sup>
                      </m:sSup>
                      <m:r>
                        <a:rPr lang="zh-CN" altLang="en-US">
                          <a:latin typeface="Cambria Math" panose="02040503050406030204" pitchFamily="18" charset="0"/>
                        </a:rPr>
                        <m:t>↦{1,2,…,</m:t>
                      </m:r>
                      <m:r>
                        <a:rPr lang="zh-CN" altLang="en-US" i="1">
                          <a:latin typeface="Cambria Math" panose="02040503050406030204" pitchFamily="18" charset="0"/>
                        </a:rPr>
                        <m:t>𝑇</m:t>
                      </m:r>
                      <m:r>
                        <a:rPr lang="en-US" altLang="zh-CN" i="1">
                          <a:latin typeface="Cambria Math" panose="02040503050406030204" pitchFamily="18" charset="0"/>
                        </a:rPr>
                        <m:t>}</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390901" y="2474498"/>
                <a:ext cx="4361001" cy="407291"/>
              </a:xfrm>
              <a:prstGeom prst="rect">
                <a:avLst/>
              </a:prstGeom>
              <a:blipFill>
                <a:blip r:embed="rId5"/>
                <a:stretch>
                  <a:fillRect t="-50746" b="-122388"/>
                </a:stretch>
              </a:blipFill>
            </p:spPr>
            <p:txBody>
              <a:bodyPr/>
              <a:lstStyle/>
              <a:p>
                <a:r>
                  <a:rPr lang="zh-CN" altLang="en-US">
                    <a:noFill/>
                  </a:rPr>
                  <a:t> </a:t>
                </a:r>
              </a:p>
            </p:txBody>
          </p:sp>
        </mc:Fallback>
      </mc:AlternateContent>
      <p:pic>
        <p:nvPicPr>
          <p:cNvPr id="16" name="图片 15"/>
          <p:cNvPicPr>
            <a:picLocks noChangeAspect="1"/>
          </p:cNvPicPr>
          <p:nvPr/>
        </p:nvPicPr>
        <p:blipFill>
          <a:blip r:embed="rId6"/>
          <a:stretch>
            <a:fillRect/>
          </a:stretch>
        </p:blipFill>
        <p:spPr>
          <a:xfrm>
            <a:off x="1786995" y="3405617"/>
            <a:ext cx="5927408" cy="2566988"/>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756075" y="6025506"/>
                <a:ext cx="11157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756075" y="6025506"/>
                <a:ext cx="1115754"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255141" y="6025506"/>
                <a:ext cx="1297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=+0.1</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3255141" y="6025506"/>
                <a:ext cx="1297406"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621019" y="6023927"/>
                <a:ext cx="11210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=−1</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4621019" y="6023927"/>
                <a:ext cx="1121076"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6821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42</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2" y="1285289"/>
            <a:ext cx="2448575"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树结构复杂度惩罚</a:t>
            </a: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B0DAA41D-EAD2-4F89-9615-BF03E9AF336C}"/>
                  </a:ext>
                </a:extLst>
              </p:cNvPr>
              <p:cNvSpPr txBox="1">
                <a:spLocks/>
              </p:cNvSpPr>
              <p:nvPr/>
            </p:nvSpPr>
            <p:spPr>
              <a:xfrm>
                <a:off x="502438" y="2803475"/>
                <a:ext cx="7660046"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为叶子节点的</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数目</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为叶子节点的</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权重</a:t>
                </a:r>
              </a:p>
            </p:txBody>
          </p:sp>
        </mc:Choice>
        <mc:Fallback xmlns="">
          <p:sp>
            <p:nvSpPr>
              <p:cNvPr id="11"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38" y="2803475"/>
                <a:ext cx="7660046" cy="807768"/>
              </a:xfrm>
              <a:prstGeom prst="rect">
                <a:avLst/>
              </a:prstGeom>
              <a:blipFill>
                <a:blip r:embed="rId4"/>
                <a:stretch>
                  <a:fillRect/>
                </a:stretch>
              </a:blipFill>
            </p:spPr>
            <p:txBody>
              <a:bodyPr/>
              <a:lstStyle/>
              <a:p>
                <a:r>
                  <a:rPr lang="zh-CN" altLang="en-US">
                    <a:noFill/>
                  </a:rPr>
                  <a:t> </a:t>
                </a:r>
              </a:p>
            </p:txBody>
          </p:sp>
        </mc:Fallback>
      </mc:AlternateContent>
      <p:sp>
        <p:nvSpPr>
          <p:cNvPr id="15" name="内容占位符 2">
            <a:extLst>
              <a:ext uri="{FF2B5EF4-FFF2-40B4-BE49-F238E27FC236}">
                <a16:creationId xmlns:a16="http://schemas.microsoft.com/office/drawing/2014/main" id="{B0DAA41D-EAD2-4F89-9615-BF03E9AF336C}"/>
              </a:ext>
            </a:extLst>
          </p:cNvPr>
          <p:cNvSpPr txBox="1">
            <a:spLocks/>
          </p:cNvSpPr>
          <p:nvPr/>
        </p:nvSpPr>
        <p:spPr>
          <a:xfrm>
            <a:off x="502441" y="1730009"/>
            <a:ext cx="8137923" cy="89681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定义树结构的复杂度惩罚为</a:t>
            </a:r>
          </a:p>
          <a:p>
            <a:pPr>
              <a:lnSpc>
                <a:spcPct val="20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8" name="矩形 7"/>
              <p:cNvSpPr/>
              <p:nvPr/>
            </p:nvSpPr>
            <p:spPr>
              <a:xfrm>
                <a:off x="1756075" y="6025506"/>
                <a:ext cx="11157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756075" y="6025506"/>
                <a:ext cx="111575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255141" y="6025506"/>
                <a:ext cx="1297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=+0.1</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3255141" y="6025506"/>
                <a:ext cx="1297406"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621019" y="6023927"/>
                <a:ext cx="11210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𝑤</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=−1</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4621019" y="6023927"/>
                <a:ext cx="1121076"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276881" y="2183749"/>
                <a:ext cx="2589042" cy="902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𝛺</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e>
                      </m:d>
                      <m:r>
                        <a:rPr lang="zh-CN" altLang="en-US" i="0">
                          <a:latin typeface="Cambria Math" panose="02040503050406030204" pitchFamily="18" charset="0"/>
                        </a:rPr>
                        <m:t>=</m:t>
                      </m:r>
                      <m:r>
                        <a:rPr lang="zh-CN" altLang="en-US" i="1">
                          <a:latin typeface="Cambria Math" panose="02040503050406030204" pitchFamily="18" charset="0"/>
                        </a:rPr>
                        <m:t>𝛾</m:t>
                      </m:r>
                      <m:r>
                        <a:rPr lang="zh-CN" altLang="en-US" i="1">
                          <a:latin typeface="Cambria Math" panose="02040503050406030204" pitchFamily="18" charset="0"/>
                        </a:rPr>
                        <m:t>𝑇</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r>
                        <a:rPr lang="zh-CN" altLang="en-US" i="1">
                          <a:latin typeface="Cambria Math" panose="02040503050406030204" pitchFamily="18" charset="0"/>
                        </a:rPr>
                        <m:t>𝜆</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𝑇</m:t>
                          </m:r>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𝑤</m:t>
                              </m:r>
                            </m:e>
                            <m:sub>
                              <m:r>
                                <a:rPr lang="zh-CN" altLang="en-US" i="1">
                                  <a:latin typeface="Cambria Math" panose="02040503050406030204" pitchFamily="18" charset="0"/>
                                </a:rPr>
                                <m:t>𝑗</m:t>
                              </m:r>
                            </m:sub>
                            <m:sup>
                              <m:r>
                                <a:rPr lang="zh-CN" altLang="en-US" i="0">
                                  <a:latin typeface="Cambria Math" panose="02040503050406030204" pitchFamily="18" charset="0"/>
                                </a:rPr>
                                <m:t>2</m:t>
                              </m:r>
                            </m:sup>
                          </m:sSubSup>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76881" y="2183749"/>
                <a:ext cx="2589042" cy="902555"/>
              </a:xfrm>
              <a:prstGeom prst="rect">
                <a:avLst/>
              </a:prstGeom>
              <a:blipFill>
                <a:blip r:embed="rId8"/>
                <a:stretch>
                  <a:fillRect/>
                </a:stretch>
              </a:blipFill>
            </p:spPr>
            <p:txBody>
              <a:bodyPr/>
              <a:lstStyle/>
              <a:p>
                <a:r>
                  <a:rPr lang="zh-CN" altLang="en-US">
                    <a:noFill/>
                  </a:rPr>
                  <a:t> </a:t>
                </a:r>
              </a:p>
            </p:txBody>
          </p:sp>
        </mc:Fallback>
      </mc:AlternateContent>
      <p:pic>
        <p:nvPicPr>
          <p:cNvPr id="13" name="图片 12"/>
          <p:cNvPicPr>
            <a:picLocks noChangeAspect="1"/>
          </p:cNvPicPr>
          <p:nvPr/>
        </p:nvPicPr>
        <p:blipFill rotWithShape="1">
          <a:blip r:embed="rId9"/>
          <a:srcRect r="32082"/>
          <a:stretch/>
        </p:blipFill>
        <p:spPr>
          <a:xfrm>
            <a:off x="1786995" y="3405617"/>
            <a:ext cx="4025776" cy="2566988"/>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5430718" y="3602449"/>
                <a:ext cx="3333220"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𝛺</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e>
                      </m:d>
                      <m:r>
                        <a:rPr lang="zh-CN" altLang="en-US">
                          <a:latin typeface="Cambria Math" panose="02040503050406030204" pitchFamily="18" charset="0"/>
                        </a:rPr>
                        <m:t>=</m:t>
                      </m:r>
                      <m:r>
                        <a:rPr lang="en-US" altLang="zh-CN" b="0" i="1" smtClean="0">
                          <a:latin typeface="Cambria Math" panose="02040503050406030204" pitchFamily="18" charset="0"/>
                        </a:rPr>
                        <m:t>𝛾</m:t>
                      </m:r>
                      <m:r>
                        <a:rPr lang="en-US" altLang="zh-CN" b="0" i="1" smtClean="0">
                          <a:latin typeface="Cambria Math" panose="02040503050406030204" pitchFamily="18" charset="0"/>
                        </a:rPr>
                        <m:t>3+</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𝜆</m:t>
                      </m:r>
                      <m:r>
                        <a:rPr lang="en-US" altLang="zh-CN" b="0" i="1" smtClean="0">
                          <a:latin typeface="Cambria Math" panose="02040503050406030204" pitchFamily="18" charset="0"/>
                        </a:rPr>
                        <m:t>(4+0.01+1)</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430718" y="3602449"/>
                <a:ext cx="3333220" cy="610936"/>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7637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43</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2" y="1285289"/>
            <a:ext cx="197475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重写目标函数</a:t>
            </a:r>
          </a:p>
        </p:txBody>
      </p:sp>
      <p:sp>
        <p:nvSpPr>
          <p:cNvPr id="11" name="内容占位符 2">
            <a:extLst>
              <a:ext uri="{FF2B5EF4-FFF2-40B4-BE49-F238E27FC236}">
                <a16:creationId xmlns:a16="http://schemas.microsoft.com/office/drawing/2014/main" id="{B0DAA41D-EAD2-4F89-9615-BF03E9AF336C}"/>
              </a:ext>
            </a:extLst>
          </p:cNvPr>
          <p:cNvSpPr txBox="1">
            <a:spLocks/>
          </p:cNvSpPr>
          <p:nvPr/>
        </p:nvSpPr>
        <p:spPr>
          <a:xfrm>
            <a:off x="502442" y="2612336"/>
            <a:ext cx="7660046"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目标函数</a:t>
            </a:r>
            <a:endPar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内容占位符 2">
            <a:extLst>
              <a:ext uri="{FF2B5EF4-FFF2-40B4-BE49-F238E27FC236}">
                <a16:creationId xmlns:a16="http://schemas.microsoft.com/office/drawing/2014/main" id="{B0DAA41D-EAD2-4F89-9615-BF03E9AF336C}"/>
              </a:ext>
            </a:extLst>
          </p:cNvPr>
          <p:cNvSpPr txBox="1">
            <a:spLocks/>
          </p:cNvSpPr>
          <p:nvPr/>
        </p:nvSpPr>
        <p:spPr>
          <a:xfrm>
            <a:off x="502441" y="1730009"/>
            <a:ext cx="8137923" cy="89681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考虑惩罚项</a:t>
            </a:r>
          </a:p>
          <a:p>
            <a:pPr>
              <a:lnSpc>
                <a:spcPct val="20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5" name="矩形 4"/>
              <p:cNvSpPr/>
              <p:nvPr/>
            </p:nvSpPr>
            <p:spPr>
              <a:xfrm>
                <a:off x="3276881" y="2140717"/>
                <a:ext cx="2589042" cy="902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𝛺</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e>
                      </m:d>
                      <m:r>
                        <a:rPr lang="zh-CN" altLang="en-US" i="0">
                          <a:latin typeface="Cambria Math" panose="02040503050406030204" pitchFamily="18" charset="0"/>
                        </a:rPr>
                        <m:t>=</m:t>
                      </m:r>
                      <m:r>
                        <a:rPr lang="zh-CN" altLang="en-US" i="1">
                          <a:latin typeface="Cambria Math" panose="02040503050406030204" pitchFamily="18" charset="0"/>
                        </a:rPr>
                        <m:t>𝛾</m:t>
                      </m:r>
                      <m:r>
                        <a:rPr lang="zh-CN" altLang="en-US" i="1">
                          <a:latin typeface="Cambria Math" panose="02040503050406030204" pitchFamily="18" charset="0"/>
                        </a:rPr>
                        <m:t>𝑇</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r>
                        <a:rPr lang="zh-CN" altLang="en-US" i="1">
                          <a:latin typeface="Cambria Math" panose="02040503050406030204" pitchFamily="18" charset="0"/>
                        </a:rPr>
                        <m:t>𝜆</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𝑇</m:t>
                          </m:r>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𝑤</m:t>
                              </m:r>
                            </m:e>
                            <m:sub>
                              <m:r>
                                <a:rPr lang="zh-CN" altLang="en-US" i="1">
                                  <a:latin typeface="Cambria Math" panose="02040503050406030204" pitchFamily="18" charset="0"/>
                                </a:rPr>
                                <m:t>𝑗</m:t>
                              </m:r>
                            </m:sub>
                            <m:sup>
                              <m:r>
                                <a:rPr lang="zh-CN" altLang="en-US" i="0">
                                  <a:latin typeface="Cambria Math" panose="02040503050406030204" pitchFamily="18" charset="0"/>
                                </a:rPr>
                                <m:t>2</m:t>
                              </m:r>
                            </m:sup>
                          </m:sSubSup>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76881" y="2140717"/>
                <a:ext cx="2589042" cy="9025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02442" y="3160794"/>
                <a:ext cx="7660046" cy="8485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latin typeface="Cambria Math" panose="02040503050406030204" pitchFamily="18" charset="0"/>
                            </a:rPr>
                          </m:ctrlPr>
                        </m:sSupPr>
                        <m:e>
                          <m:r>
                            <a:rPr lang="zh-CN" altLang="en-US" i="1">
                              <a:latin typeface="Cambria Math" panose="02040503050406030204" pitchFamily="18" charset="0"/>
                            </a:rPr>
                            <m:t>𝐽</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p>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en-US" altLang="zh-CN" b="0" i="1" smtClean="0">
                              <a:latin typeface="Cambria Math" panose="02040503050406030204" pitchFamily="18" charset="0"/>
                            </a:rPr>
                            <m:t> </m:t>
                          </m:r>
                        </m:e>
                      </m:nary>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𝑙</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a:latin typeface="Cambria Math" panose="02040503050406030204" pitchFamily="18" charset="0"/>
                                        </a:rPr>
                                        <m:t>−1</m:t>
                                      </m:r>
                                    </m:e>
                                  </m:d>
                                </m:sup>
                              </m:sSubSup>
                            </m:e>
                          </m:d>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m:t>
                              </m:r>
                            </m:sub>
                          </m:sSub>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𝑓</m:t>
                              </m:r>
                            </m:e>
                            <m:sub>
                              <m:r>
                                <a:rPr lang="zh-CN" altLang="en-US" i="1">
                                  <a:latin typeface="Cambria Math" panose="02040503050406030204" pitchFamily="18" charset="0"/>
                                </a:rPr>
                                <m:t>𝑡</m:t>
                              </m:r>
                            </m:sub>
                            <m:sup>
                              <m:r>
                                <a:rPr lang="zh-CN" altLang="en-US">
                                  <a:latin typeface="Cambria Math" panose="02040503050406030204" pitchFamily="18" charset="0"/>
                                </a:rPr>
                                <m:t>2</m:t>
                              </m:r>
                            </m:sup>
                          </m:sSubSup>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e>
                      </m:d>
                      <m:r>
                        <a:rPr lang="zh-CN" altLang="en-US" i="0">
                          <a:latin typeface="Cambria Math" panose="02040503050406030204" pitchFamily="18" charset="0"/>
                        </a:rPr>
                        <m:t>+</m:t>
                      </m:r>
                      <m:r>
                        <a:rPr lang="zh-CN" altLang="en-US" i="1">
                          <a:latin typeface="Cambria Math" panose="02040503050406030204" pitchFamily="18" charset="0"/>
                        </a:rPr>
                        <m:t>𝛺</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502442" y="3160794"/>
                <a:ext cx="7660046"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00849" y="3957997"/>
                <a:ext cx="5773247" cy="902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𝑛</m:t>
                          </m:r>
                        </m:sup>
                        <m:e>
                          <m:r>
                            <a:rPr lang="en-US" altLang="zh-CN" i="1">
                              <a:latin typeface="Cambria Math" panose="02040503050406030204" pitchFamily="18" charset="0"/>
                            </a:rPr>
                            <m:t> </m:t>
                          </m:r>
                        </m:e>
                      </m:nary>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m:t>
                              </m:r>
                            </m:sub>
                          </m:sSub>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𝑓</m:t>
                              </m:r>
                            </m:e>
                            <m:sub>
                              <m:r>
                                <a:rPr lang="zh-CN" altLang="en-US" i="1">
                                  <a:latin typeface="Cambria Math" panose="02040503050406030204" pitchFamily="18" charset="0"/>
                                </a:rPr>
                                <m:t>𝑡</m:t>
                              </m:r>
                            </m:sub>
                            <m:sup>
                              <m:r>
                                <a:rPr lang="zh-CN" altLang="en-US">
                                  <a:latin typeface="Cambria Math" panose="02040503050406030204" pitchFamily="18" charset="0"/>
                                </a:rPr>
                                <m:t>2</m:t>
                              </m:r>
                            </m:sup>
                          </m:sSubSup>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e>
                      </m:d>
                      <m:r>
                        <a:rPr lang="en-US" altLang="zh-CN" b="0" i="1" smtClean="0">
                          <a:latin typeface="Cambria Math" panose="02040503050406030204" pitchFamily="18" charset="0"/>
                        </a:rPr>
                        <m:t>+</m:t>
                      </m:r>
                      <m:r>
                        <a:rPr lang="zh-CN" altLang="en-US" i="1">
                          <a:latin typeface="Cambria Math" panose="02040503050406030204" pitchFamily="18" charset="0"/>
                        </a:rPr>
                        <m:t>𝛾</m:t>
                      </m:r>
                      <m:r>
                        <a:rPr lang="zh-CN" altLang="en-US" i="1">
                          <a:latin typeface="Cambria Math" panose="02040503050406030204" pitchFamily="18" charset="0"/>
                        </a:rPr>
                        <m:t>𝑇</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r>
                        <a:rPr lang="zh-CN" altLang="en-US" i="1">
                          <a:latin typeface="Cambria Math" panose="02040503050406030204" pitchFamily="18" charset="0"/>
                        </a:rPr>
                        <m:t>𝜆</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a:latin typeface="Cambria Math" panose="02040503050406030204" pitchFamily="18" charset="0"/>
                            </a:rPr>
                            <m:t>=1</m:t>
                          </m:r>
                        </m:sub>
                        <m:sup>
                          <m:r>
                            <a:rPr lang="zh-CN" altLang="en-US" i="1">
                              <a:latin typeface="Cambria Math" panose="02040503050406030204" pitchFamily="18" charset="0"/>
                            </a:rPr>
                            <m:t>𝑇</m:t>
                          </m:r>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𝑤</m:t>
                              </m:r>
                            </m:e>
                            <m:sub>
                              <m:r>
                                <a:rPr lang="zh-CN" altLang="en-US" i="1">
                                  <a:latin typeface="Cambria Math" panose="02040503050406030204" pitchFamily="18" charset="0"/>
                                </a:rPr>
                                <m:t>𝑗</m:t>
                              </m:r>
                            </m:sub>
                            <m:sup>
                              <m:r>
                                <a:rPr lang="zh-CN" altLang="en-US">
                                  <a:latin typeface="Cambria Math" panose="02040503050406030204" pitchFamily="18" charset="0"/>
                                </a:rPr>
                                <m:t>2</m:t>
                              </m:r>
                            </m:sup>
                          </m:sSubSup>
                        </m:e>
                      </m:nary>
                      <m:r>
                        <a:rPr lang="en-US" altLang="zh-CN" b="0" i="1" smtClean="0">
                          <a:latin typeface="Cambria Math" panose="02040503050406030204" pitchFamily="18" charset="0"/>
                        </a:rPr>
                        <m:t>+</m:t>
                      </m:r>
                      <m:r>
                        <a:rPr lang="en-US" altLang="zh-CN" b="0" i="1" smtClean="0">
                          <a:latin typeface="Cambria Math" panose="02040503050406030204" pitchFamily="18" charset="0"/>
                        </a:rPr>
                        <m:t>𝑐𝑜𝑛𝑠𝑡</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800849" y="3957997"/>
                <a:ext cx="5773247" cy="90255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248237" y="4744463"/>
                <a:ext cx="6458989" cy="9352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nary>
                        <m:naryPr>
                          <m:chr m:val="∑"/>
                          <m:limLoc m:val="undOvr"/>
                          <m:grow m:val="on"/>
                          <m:ctrlPr>
                            <a:rPr lang="zh-CN" altLang="en-US" i="1" smtClean="0">
                              <a:solidFill>
                                <a:schemeClr val="accent2"/>
                              </a:solidFill>
                              <a:latin typeface="Cambria Math" panose="02040503050406030204" pitchFamily="18" charset="0"/>
                            </a:rPr>
                          </m:ctrlPr>
                        </m:naryPr>
                        <m:sub>
                          <m:r>
                            <a:rPr lang="zh-CN" altLang="en-US" i="1">
                              <a:solidFill>
                                <a:schemeClr val="accent2"/>
                              </a:solidFill>
                              <a:latin typeface="Cambria Math" panose="02040503050406030204" pitchFamily="18" charset="0"/>
                            </a:rPr>
                            <m:t>𝑗</m:t>
                          </m:r>
                          <m:r>
                            <a:rPr lang="zh-CN" altLang="en-US" i="0">
                              <a:solidFill>
                                <a:schemeClr val="accent2"/>
                              </a:solidFill>
                              <a:latin typeface="Cambria Math" panose="02040503050406030204" pitchFamily="18" charset="0"/>
                            </a:rPr>
                            <m:t>=1</m:t>
                          </m:r>
                        </m:sub>
                        <m:sup>
                          <m:r>
                            <a:rPr lang="zh-CN" altLang="en-US" i="1">
                              <a:solidFill>
                                <a:schemeClr val="accent2"/>
                              </a:solidFill>
                              <a:latin typeface="Cambria Math" panose="02040503050406030204" pitchFamily="18" charset="0"/>
                            </a:rPr>
                            <m:t>𝑇</m:t>
                          </m:r>
                        </m:sup>
                        <m:e>
                          <m:r>
                            <a:rPr lang="en-US" altLang="zh-CN" b="0" i="1" smtClean="0">
                              <a:solidFill>
                                <a:schemeClr val="accent2"/>
                              </a:solidFill>
                              <a:latin typeface="Cambria Math" panose="02040503050406030204" pitchFamily="18" charset="0"/>
                              <a:ea typeface="Cambria Math" panose="02040503050406030204" pitchFamily="18" charset="0"/>
                            </a:rPr>
                            <m:t> </m:t>
                          </m:r>
                        </m:e>
                      </m:nary>
                      <m:d>
                        <m:dPr>
                          <m:begChr m:val="["/>
                          <m:endChr m:val="]"/>
                          <m:ctrlPr>
                            <a:rPr lang="zh-CN" altLang="en-US" i="1">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ea typeface="Cambria Math" panose="02040503050406030204" pitchFamily="18" charset="0"/>
                            </a:rPr>
                            <m:t>(</m:t>
                          </m:r>
                          <m:sSub>
                            <m:sSubPr>
                              <m:ctrlPr>
                                <a:rPr lang="zh-CN" altLang="en-US" i="1">
                                  <a:solidFill>
                                    <a:schemeClr val="accent2"/>
                                  </a:solidFill>
                                  <a:latin typeface="Cambria Math" panose="02040503050406030204" pitchFamily="18" charset="0"/>
                                </a:rPr>
                              </m:ctrlPr>
                            </m:sSubPr>
                            <m:e>
                              <m:nary>
                                <m:naryPr>
                                  <m:chr m:val="∑"/>
                                  <m:limLoc m:val="undOvr"/>
                                  <m:grow m:val="on"/>
                                  <m:supHide m:val="on"/>
                                  <m:ctrlPr>
                                    <a:rPr lang="zh-CN" altLang="en-US" i="1">
                                      <a:solidFill>
                                        <a:schemeClr val="accent2"/>
                                      </a:solidFill>
                                      <a:latin typeface="Cambria Math" panose="02040503050406030204" pitchFamily="18" charset="0"/>
                                    </a:rPr>
                                  </m:ctrlPr>
                                </m:naryPr>
                                <m:sub>
                                  <m:r>
                                    <a:rPr lang="zh-CN" altLang="en-US" i="1">
                                      <a:solidFill>
                                        <a:schemeClr val="accent2"/>
                                      </a:solidFill>
                                      <a:latin typeface="Cambria Math" panose="02040503050406030204" pitchFamily="18" charset="0"/>
                                    </a:rPr>
                                    <m:t>𝑖</m:t>
                                  </m:r>
                                  <m:r>
                                    <a:rPr lang="zh-CN" altLang="en-US">
                                      <a:solidFill>
                                        <a:schemeClr val="accent2"/>
                                      </a:solidFill>
                                      <a:latin typeface="Cambria Math" panose="02040503050406030204" pitchFamily="18" charset="0"/>
                                    </a:rPr>
                                    <m:t>∈</m:t>
                                  </m:r>
                                  <m:sSub>
                                    <m:sSubPr>
                                      <m:ctrlPr>
                                        <a:rPr lang="zh-CN" altLang="en-US" i="1">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𝐼</m:t>
                                      </m:r>
                                    </m:e>
                                    <m:sub>
                                      <m:r>
                                        <a:rPr lang="zh-CN" altLang="en-US" i="1">
                                          <a:solidFill>
                                            <a:schemeClr val="accent2"/>
                                          </a:solidFill>
                                          <a:latin typeface="Cambria Math" panose="02040503050406030204" pitchFamily="18" charset="0"/>
                                        </a:rPr>
                                        <m:t>𝑗</m:t>
                                      </m:r>
                                    </m:sub>
                                  </m:sSub>
                                </m:sub>
                                <m:sup/>
                                <m:e>
                                  <m:sSub>
                                    <m:sSubPr>
                                      <m:ctrlPr>
                                        <a:rPr lang="zh-CN" altLang="en-US" i="1">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𝑔</m:t>
                                      </m:r>
                                    </m:e>
                                    <m:sub>
                                      <m:r>
                                        <a:rPr lang="zh-CN" altLang="en-US" i="1">
                                          <a:solidFill>
                                            <a:schemeClr val="accent2"/>
                                          </a:solidFill>
                                          <a:latin typeface="Cambria Math" panose="02040503050406030204" pitchFamily="18" charset="0"/>
                                        </a:rPr>
                                        <m:t>𝑖</m:t>
                                      </m:r>
                                    </m:sub>
                                  </m:sSub>
                                </m:e>
                              </m:nary>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rPr>
                                <m:t>𝑤</m:t>
                              </m:r>
                            </m:e>
                            <m:sub>
                              <m:r>
                                <a:rPr lang="zh-CN" altLang="en-US" i="1">
                                  <a:solidFill>
                                    <a:schemeClr val="accent2"/>
                                  </a:solidFill>
                                  <a:latin typeface="Cambria Math" panose="02040503050406030204" pitchFamily="18" charset="0"/>
                                </a:rPr>
                                <m:t>𝑗</m:t>
                              </m:r>
                            </m:sub>
                          </m:sSub>
                          <m:r>
                            <a:rPr lang="zh-CN" altLang="en-US">
                              <a:solidFill>
                                <a:schemeClr val="accent2"/>
                              </a:solidFill>
                              <a:latin typeface="Cambria Math" panose="02040503050406030204" pitchFamily="18" charset="0"/>
                            </a:rPr>
                            <m:t>+</m:t>
                          </m:r>
                          <m:f>
                            <m:fPr>
                              <m:ctrlPr>
                                <a:rPr lang="zh-CN" altLang="en-US" i="1">
                                  <a:solidFill>
                                    <a:schemeClr val="accent2"/>
                                  </a:solidFill>
                                  <a:latin typeface="Cambria Math" panose="02040503050406030204" pitchFamily="18" charset="0"/>
                                </a:rPr>
                              </m:ctrlPr>
                            </m:fPr>
                            <m:num>
                              <m:r>
                                <a:rPr lang="zh-CN" altLang="en-US">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2</m:t>
                              </m:r>
                            </m:den>
                          </m:f>
                          <m:r>
                            <a:rPr lang="en-US" altLang="zh-CN" b="0" i="1" smtClean="0">
                              <a:solidFill>
                                <a:schemeClr val="accent2"/>
                              </a:solidFill>
                              <a:latin typeface="Cambria Math" panose="02040503050406030204" pitchFamily="18" charset="0"/>
                              <a:ea typeface="Cambria Math" panose="02040503050406030204" pitchFamily="18" charset="0"/>
                            </a:rPr>
                            <m:t>(</m:t>
                          </m:r>
                          <m:nary>
                            <m:naryPr>
                              <m:chr m:val="∑"/>
                              <m:limLoc m:val="undOvr"/>
                              <m:grow m:val="on"/>
                              <m:supHide m:val="on"/>
                              <m:ctrlPr>
                                <a:rPr lang="zh-CN" altLang="en-US" i="1" smtClean="0">
                                  <a:solidFill>
                                    <a:schemeClr val="accent2"/>
                                  </a:solidFill>
                                  <a:latin typeface="Cambria Math" panose="02040503050406030204" pitchFamily="18" charset="0"/>
                                </a:rPr>
                              </m:ctrlPr>
                            </m:naryPr>
                            <m:sub>
                              <m:r>
                                <a:rPr lang="zh-CN" altLang="en-US" i="1">
                                  <a:solidFill>
                                    <a:schemeClr val="accent2"/>
                                  </a:solidFill>
                                  <a:latin typeface="Cambria Math" panose="02040503050406030204" pitchFamily="18" charset="0"/>
                                </a:rPr>
                                <m:t>𝑖</m:t>
                              </m:r>
                              <m:r>
                                <a:rPr lang="zh-CN" altLang="en-US">
                                  <a:solidFill>
                                    <a:schemeClr val="accent2"/>
                                  </a:solidFill>
                                  <a:latin typeface="Cambria Math" panose="02040503050406030204" pitchFamily="18" charset="0"/>
                                </a:rPr>
                                <m:t>∈</m:t>
                              </m:r>
                              <m:sSub>
                                <m:sSubPr>
                                  <m:ctrlPr>
                                    <a:rPr lang="zh-CN" altLang="en-US" i="1">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𝐼</m:t>
                                  </m:r>
                                </m:e>
                                <m:sub>
                                  <m:r>
                                    <a:rPr lang="zh-CN" altLang="en-US" i="1">
                                      <a:solidFill>
                                        <a:schemeClr val="accent2"/>
                                      </a:solidFill>
                                      <a:latin typeface="Cambria Math" panose="02040503050406030204" pitchFamily="18" charset="0"/>
                                    </a:rPr>
                                    <m:t>𝑗</m:t>
                                  </m:r>
                                </m:sub>
                              </m:sSub>
                            </m:sub>
                            <m:sup/>
                            <m:e>
                              <m:sSub>
                                <m:sSubPr>
                                  <m:ctrlPr>
                                    <a:rPr lang="zh-CN" altLang="en-US" i="1">
                                      <a:solidFill>
                                        <a:schemeClr val="accent2"/>
                                      </a:solidFill>
                                      <a:latin typeface="Cambria Math" panose="02040503050406030204" pitchFamily="18" charset="0"/>
                                    </a:rPr>
                                  </m:ctrlPr>
                                </m:sSubPr>
                                <m:e>
                                  <m:r>
                                    <a:rPr lang="zh-CN" altLang="en-US" i="1">
                                      <a:solidFill>
                                        <a:schemeClr val="accent2"/>
                                      </a:solidFill>
                                      <a:latin typeface="Cambria Math" panose="02040503050406030204" pitchFamily="18" charset="0"/>
                                    </a:rPr>
                                    <m:t>h</m:t>
                                  </m:r>
                                </m:e>
                                <m:sub>
                                  <m:r>
                                    <a:rPr lang="zh-CN" altLang="en-US" i="1">
                                      <a:solidFill>
                                        <a:schemeClr val="accent2"/>
                                      </a:solidFill>
                                      <a:latin typeface="Cambria Math" panose="02040503050406030204" pitchFamily="18" charset="0"/>
                                    </a:rPr>
                                    <m:t>𝑖</m:t>
                                  </m:r>
                                </m:sub>
                              </m:sSub>
                            </m:e>
                          </m:nary>
                          <m:r>
                            <a:rPr lang="zh-CN" altLang="en-US">
                              <a:solidFill>
                                <a:schemeClr val="accent2"/>
                              </a:solidFill>
                              <a:latin typeface="Cambria Math" panose="02040503050406030204" pitchFamily="18" charset="0"/>
                            </a:rPr>
                            <m:t>+</m:t>
                          </m:r>
                          <m:r>
                            <a:rPr lang="zh-CN" altLang="en-US" i="1">
                              <a:solidFill>
                                <a:schemeClr val="accent2"/>
                              </a:solidFill>
                              <a:latin typeface="Cambria Math" panose="02040503050406030204" pitchFamily="18" charset="0"/>
                            </a:rPr>
                            <m:t>𝜆</m:t>
                          </m:r>
                          <m:r>
                            <a:rPr lang="en-US" altLang="zh-CN" b="0" i="1" smtClean="0">
                              <a:solidFill>
                                <a:schemeClr val="accent2"/>
                              </a:solidFill>
                              <a:latin typeface="Cambria Math" panose="02040503050406030204" pitchFamily="18" charset="0"/>
                              <a:ea typeface="Cambria Math" panose="02040503050406030204" pitchFamily="18" charset="0"/>
                            </a:rPr>
                            <m:t>)</m:t>
                          </m:r>
                          <m:sSubSup>
                            <m:sSubSupPr>
                              <m:ctrlPr>
                                <a:rPr lang="zh-CN" altLang="en-US" i="1">
                                  <a:solidFill>
                                    <a:schemeClr val="accent2"/>
                                  </a:solidFill>
                                  <a:latin typeface="Cambria Math" panose="02040503050406030204" pitchFamily="18" charset="0"/>
                                </a:rPr>
                              </m:ctrlPr>
                            </m:sSubSupPr>
                            <m:e>
                              <m:r>
                                <a:rPr lang="zh-CN" altLang="en-US" i="1">
                                  <a:solidFill>
                                    <a:schemeClr val="accent2"/>
                                  </a:solidFill>
                                  <a:latin typeface="Cambria Math" panose="02040503050406030204" pitchFamily="18" charset="0"/>
                                </a:rPr>
                                <m:t>𝑤</m:t>
                              </m:r>
                            </m:e>
                            <m:sub>
                              <m:r>
                                <a:rPr lang="zh-CN" altLang="en-US" i="1">
                                  <a:solidFill>
                                    <a:schemeClr val="accent2"/>
                                  </a:solidFill>
                                  <a:latin typeface="Cambria Math" panose="02040503050406030204" pitchFamily="18" charset="0"/>
                                </a:rPr>
                                <m:t>𝑗</m:t>
                              </m:r>
                            </m:sub>
                            <m:sup>
                              <m:r>
                                <a:rPr lang="zh-CN" altLang="en-US">
                                  <a:solidFill>
                                    <a:schemeClr val="accent2"/>
                                  </a:solidFill>
                                  <a:latin typeface="Cambria Math" panose="02040503050406030204" pitchFamily="18" charset="0"/>
                                </a:rPr>
                                <m:t>2</m:t>
                              </m:r>
                            </m:sup>
                          </m:sSubSup>
                        </m:e>
                      </m:d>
                      <m:r>
                        <a:rPr lang="zh-CN" altLang="en-US" i="0">
                          <a:solidFill>
                            <a:schemeClr val="accent2"/>
                          </a:solidFill>
                          <a:latin typeface="Cambria Math" panose="02040503050406030204" pitchFamily="18" charset="0"/>
                        </a:rPr>
                        <m:t>+</m:t>
                      </m:r>
                      <m:r>
                        <a:rPr lang="zh-CN" altLang="en-US" i="1">
                          <a:solidFill>
                            <a:schemeClr val="accent2"/>
                          </a:solidFill>
                          <a:latin typeface="Cambria Math" panose="02040503050406030204" pitchFamily="18" charset="0"/>
                        </a:rPr>
                        <m:t>𝛾</m:t>
                      </m:r>
                      <m:r>
                        <a:rPr lang="zh-CN" altLang="en-US" i="1">
                          <a:solidFill>
                            <a:schemeClr val="accent2"/>
                          </a:solidFill>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𝑐𝑜𝑛𝑠𝑡</m:t>
                      </m:r>
                    </m:oMath>
                  </m:oMathPara>
                </a14:m>
                <a:endParaRPr lang="zh-CN" altLang="en-US" dirty="0">
                  <a:latin typeface="Cambria Math" panose="02040503050406030204" pitchFamily="18" charset="0"/>
                  <a:ea typeface="阿里巴巴普惠体 R" panose="00020600040101010101" pitchFamily="18" charset="-122"/>
                  <a:cs typeface="阿里巴巴普惠体 R" panose="00020600040101010101" pitchFamily="18"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1248237" y="4744463"/>
                <a:ext cx="6458989" cy="93525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B0DAA41D-EAD2-4F89-9615-BF03E9AF336C}"/>
                  </a:ext>
                </a:extLst>
              </p:cNvPr>
              <p:cNvSpPr txBox="1">
                <a:spLocks/>
              </p:cNvSpPr>
              <p:nvPr/>
            </p:nvSpPr>
            <p:spPr>
              <a:xfrm>
                <a:off x="502442" y="5583438"/>
                <a:ext cx="7660046"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14:m>
                  <m:oMath xmlns:m="http://schemas.openxmlformats.org/officeDocument/2006/math">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𝐼</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oMath>
                </a14:m>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是样例的集合</a:t>
                </a:r>
                <a14:m>
                  <m:oMath xmlns:m="http://schemas.openxmlformats.org/officeDocument/2006/math">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𝑞</m:t>
                    </m:r>
                    <m:d>
                      <m:d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e>
                    </m:d>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𝑗</m:t>
                    </m:r>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6"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2" y="5583438"/>
                <a:ext cx="7660046" cy="807768"/>
              </a:xfrm>
              <a:prstGeom prst="rect">
                <a:avLst/>
              </a:prstGeom>
              <a:blipFill>
                <a:blip r:embed="rId8"/>
                <a:stretch>
                  <a:fillRect l="-4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054733" y="5447182"/>
                <a:ext cx="2203147" cy="741100"/>
              </a:xfrm>
              <a:prstGeom prst="rect">
                <a:avLst/>
              </a:prstGeom>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smtClean="0">
                              <a:latin typeface="Cambria Math" panose="02040503050406030204" pitchFamily="18" charset="0"/>
                            </a:rPr>
                          </m:ctrlPr>
                        </m:sSubPr>
                        <m:e>
                          <m:r>
                            <a:rPr lang="zh-CN" altLang="en-US" sz="1400" i="1">
                              <a:latin typeface="Cambria Math" panose="02040503050406030204" pitchFamily="18" charset="0"/>
                            </a:rPr>
                            <m:t>𝑔</m:t>
                          </m:r>
                        </m:e>
                        <m:sub>
                          <m:r>
                            <a:rPr lang="zh-CN" altLang="en-US" sz="1400" i="1">
                              <a:latin typeface="Cambria Math" panose="02040503050406030204" pitchFamily="18" charset="0"/>
                            </a:rPr>
                            <m:t>𝑖</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m:t>
                          </m:r>
                        </m:e>
                        <m:sub>
                          <m:sSup>
                            <m:sSupPr>
                              <m:ctrlPr>
                                <a:rPr lang="zh-CN" altLang="en-US" sz="1400" i="1">
                                  <a:latin typeface="Cambria Math" panose="02040503050406030204" pitchFamily="18" charset="0"/>
                                </a:rPr>
                              </m:ctrlPr>
                            </m:sSupPr>
                            <m:e>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𝑦</m:t>
                                  </m:r>
                                </m:e>
                              </m:acc>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−1</m:t>
                                  </m:r>
                                </m:e>
                              </m:d>
                            </m:sup>
                          </m:sSup>
                        </m:sub>
                      </m:sSub>
                      <m:r>
                        <a:rPr lang="zh-CN" altLang="en-US" sz="1400" i="1">
                          <a:latin typeface="Cambria Math" panose="02040503050406030204" pitchFamily="18" charset="0"/>
                        </a:rPr>
                        <m:t>𝑙</m:t>
                      </m:r>
                      <m:d>
                        <m:dPr>
                          <m:ctrlPr>
                            <a:rPr lang="zh-CN" altLang="en-US" sz="1400" i="1" smtClean="0">
                              <a:latin typeface="Cambria Math" panose="02040503050406030204" pitchFamily="18" charset="0"/>
                            </a:rPr>
                          </m:ctrlPr>
                        </m:dPr>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𝑖</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𝑦</m:t>
                                  </m:r>
                                </m:e>
                              </m:acc>
                            </m:e>
                            <m:sub>
                              <m:r>
                                <a:rPr lang="zh-CN" altLang="en-US" sz="1400" i="1">
                                  <a:latin typeface="Cambria Math" panose="02040503050406030204" pitchFamily="18" charset="0"/>
                                </a:rPr>
                                <m:t>𝑖</m:t>
                              </m:r>
                            </m:sub>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−1</m:t>
                                  </m:r>
                                </m:e>
                              </m:d>
                            </m:sup>
                          </m:sSubSup>
                        </m:e>
                      </m:d>
                    </m:oMath>
                  </m:oMathPara>
                </a14:m>
                <a:endParaRPr lang="en-US" altLang="zh-CN" sz="1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h</m:t>
                          </m:r>
                        </m:e>
                        <m:sub>
                          <m:r>
                            <a:rPr lang="zh-CN" altLang="en-US" sz="1400" i="1">
                              <a:latin typeface="Cambria Math" panose="02040503050406030204" pitchFamily="18" charset="0"/>
                            </a:rPr>
                            <m:t>𝑖</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0">
                              <a:latin typeface="Cambria Math" panose="02040503050406030204" pitchFamily="18" charset="0"/>
                            </a:rPr>
                            <m:t>𝛻</m:t>
                          </m:r>
                        </m:e>
                        <m:sub>
                          <m:sSup>
                            <m:sSupPr>
                              <m:ctrlPr>
                                <a:rPr lang="zh-CN" altLang="en-US" sz="1400" i="1">
                                  <a:latin typeface="Cambria Math" panose="02040503050406030204" pitchFamily="18" charset="0"/>
                                </a:rPr>
                              </m:ctrlPr>
                            </m:sSupPr>
                            <m:e>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𝑦</m:t>
                                  </m:r>
                                </m:e>
                              </m:acc>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−1</m:t>
                                  </m:r>
                                </m:e>
                              </m:d>
                            </m:sup>
                          </m:sSup>
                        </m:sub>
                        <m:sup>
                          <m:r>
                            <a:rPr lang="zh-CN" altLang="en-US" sz="1400" i="0">
                              <a:latin typeface="Cambria Math" panose="02040503050406030204" pitchFamily="18" charset="0"/>
                            </a:rPr>
                            <m:t>2</m:t>
                          </m:r>
                        </m:sup>
                      </m:sSubSup>
                      <m:r>
                        <a:rPr lang="zh-CN" altLang="en-US" sz="1400" i="1">
                          <a:latin typeface="Cambria Math" panose="02040503050406030204" pitchFamily="18" charset="0"/>
                        </a:rPr>
                        <m:t>𝑙</m:t>
                      </m:r>
                      <m:d>
                        <m:dPr>
                          <m:ctrlPr>
                            <a:rPr lang="zh-CN" altLang="en-US" sz="1400" i="1">
                              <a:latin typeface="Cambria Math" panose="02040503050406030204" pitchFamily="18" charset="0"/>
                            </a:rPr>
                          </m:ctrlPr>
                        </m:dPr>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𝑖</m:t>
                              </m:r>
                            </m:sub>
                          </m:sSub>
                          <m:r>
                            <a:rPr lang="zh-CN" altLang="en-US" sz="1400" i="0">
                              <a:latin typeface="Cambria Math" panose="02040503050406030204" pitchFamily="18" charset="0"/>
                            </a:rPr>
                            <m:t>,</m:t>
                          </m:r>
                          <m:sSubSup>
                            <m:sSubSupPr>
                              <m:ctrlPr>
                                <a:rPr lang="zh-CN" altLang="en-US" sz="1400" i="1">
                                  <a:latin typeface="Cambria Math" panose="02040503050406030204" pitchFamily="18" charset="0"/>
                                </a:rPr>
                              </m:ctrlPr>
                            </m:sSubSupPr>
                            <m:e>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𝑦</m:t>
                                  </m:r>
                                </m:e>
                              </m:acc>
                            </m:e>
                            <m:sub>
                              <m:r>
                                <a:rPr lang="zh-CN" altLang="en-US" sz="1400" i="1">
                                  <a:latin typeface="Cambria Math" panose="02040503050406030204" pitchFamily="18" charset="0"/>
                                </a:rPr>
                                <m:t>𝑖</m:t>
                              </m:r>
                            </m:sub>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𝑡</m:t>
                                  </m:r>
                                  <m:r>
                                    <a:rPr lang="zh-CN" altLang="en-US" sz="1400" i="0">
                                      <a:latin typeface="Cambria Math" panose="02040503050406030204" pitchFamily="18" charset="0"/>
                                    </a:rPr>
                                    <m:t>−1</m:t>
                                  </m:r>
                                </m:e>
                              </m:d>
                            </m:sup>
                          </m:sSubSup>
                        </m:e>
                      </m:d>
                    </m:oMath>
                  </m:oMathPara>
                </a14:m>
                <a:endParaRPr lang="zh-CN" altLang="en-US" sz="1400" dirty="0"/>
              </a:p>
            </p:txBody>
          </p:sp>
        </mc:Choice>
        <mc:Fallback xmlns="">
          <p:sp>
            <p:nvSpPr>
              <p:cNvPr id="19" name="矩形 18"/>
              <p:cNvSpPr>
                <a:spLocks noRot="1" noChangeAspect="1" noMove="1" noResize="1" noEditPoints="1" noAdjustHandles="1" noChangeArrowheads="1" noChangeShapeType="1" noTextEdit="1"/>
              </p:cNvSpPr>
              <p:nvPr/>
            </p:nvSpPr>
            <p:spPr>
              <a:xfrm>
                <a:off x="6054733" y="5447182"/>
                <a:ext cx="2203147" cy="741100"/>
              </a:xfrm>
              <a:prstGeom prst="rect">
                <a:avLst/>
              </a:prstGeom>
              <a:blipFill>
                <a:blip r:embed="rId9"/>
                <a:stretch>
                  <a:fillRect/>
                </a:stretch>
              </a:blipFill>
              <a:ln w="19050">
                <a:solidFill>
                  <a:schemeClr val="accent1"/>
                </a:solidFill>
                <a:prstDash val="dash"/>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0EB65A0C-65C2-489C-85A7-AB0373830DC0}"/>
              </a:ext>
            </a:extLst>
          </p:cNvPr>
          <p:cNvSpPr txBox="1"/>
          <p:nvPr/>
        </p:nvSpPr>
        <p:spPr>
          <a:xfrm>
            <a:off x="444617" y="5058561"/>
            <a:ext cx="1261884" cy="307777"/>
          </a:xfrm>
          <a:prstGeom prst="rect">
            <a:avLst/>
          </a:prstGeom>
          <a:noFill/>
        </p:spPr>
        <p:txBody>
          <a:bodyPr wrap="none" rtlCol="0">
            <a:spAutoFit/>
          </a:bodyPr>
          <a:lstStyle/>
          <a:p>
            <a:r>
              <a:rPr lang="zh-CN" altLang="en-US" sz="1400" dirty="0"/>
              <a:t>以叶子做加和</a:t>
            </a:r>
          </a:p>
        </p:txBody>
      </p:sp>
      <p:sp>
        <p:nvSpPr>
          <p:cNvPr id="17" name="文本框 16">
            <a:extLst>
              <a:ext uri="{FF2B5EF4-FFF2-40B4-BE49-F238E27FC236}">
                <a16:creationId xmlns:a16="http://schemas.microsoft.com/office/drawing/2014/main" id="{B4D152D9-0EF1-4D6D-AB64-31F8C25C58EA}"/>
              </a:ext>
            </a:extLst>
          </p:cNvPr>
          <p:cNvSpPr txBox="1"/>
          <p:nvPr/>
        </p:nvSpPr>
        <p:spPr>
          <a:xfrm>
            <a:off x="7609723" y="4288213"/>
            <a:ext cx="1082348" cy="307777"/>
          </a:xfrm>
          <a:prstGeom prst="rect">
            <a:avLst/>
          </a:prstGeom>
          <a:noFill/>
        </p:spPr>
        <p:txBody>
          <a:bodyPr wrap="none" rtlCol="0">
            <a:spAutoFit/>
          </a:bodyPr>
          <a:lstStyle/>
          <a:p>
            <a:r>
              <a:rPr lang="zh-CN" altLang="en-US" sz="1400" dirty="0"/>
              <a:t>展开惩罚项</a:t>
            </a:r>
          </a:p>
        </p:txBody>
      </p:sp>
    </p:spTree>
    <p:extLst>
      <p:ext uri="{BB962C8B-B14F-4D97-AF65-F5344CB8AC3E}">
        <p14:creationId xmlns:p14="http://schemas.microsoft.com/office/powerpoint/2010/main" val="3507088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44</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2" y="1285289"/>
            <a:ext cx="197475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重写目标函数</a:t>
            </a: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B0DAA41D-EAD2-4F89-9615-BF03E9AF336C}"/>
                  </a:ext>
                </a:extLst>
              </p:cNvPr>
              <p:cNvSpPr txBox="1">
                <a:spLocks/>
              </p:cNvSpPr>
              <p:nvPr/>
            </p:nvSpPr>
            <p:spPr>
              <a:xfrm>
                <a:off x="502441" y="3129845"/>
                <a:ext cx="8137923"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为了简化公式书写，定义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𝑗</m:t>
                        </m:r>
                      </m:sub>
                    </m:sSub>
                    <m:r>
                      <a:rPr lang="en-US" altLang="zh-CN" i="1">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𝑗</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𝑗</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m:t>
                            </m:r>
                          </m:sub>
                        </m:sSub>
                      </m:e>
                    </m:nary>
                  </m:oMath>
                </a14:m>
                <a:endParaRPr lang="zh-CN" altLang="en-US" dirty="0"/>
              </a:p>
            </p:txBody>
          </p:sp>
        </mc:Choice>
        <mc:Fallback xmlns="">
          <p:sp>
            <p:nvSpPr>
              <p:cNvPr id="11"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1" y="3129845"/>
                <a:ext cx="8137923" cy="807768"/>
              </a:xfrm>
              <a:prstGeom prst="rect">
                <a:avLst/>
              </a:prstGeom>
              <a:blipFill>
                <a:blip r:embed="rId4"/>
                <a:stretch>
                  <a:fillRect l="-449" t="-25564" b="-75188"/>
                </a:stretch>
              </a:blipFill>
            </p:spPr>
            <p:txBody>
              <a:bodyPr/>
              <a:lstStyle/>
              <a:p>
                <a:r>
                  <a:rPr lang="zh-CN" altLang="en-US">
                    <a:noFill/>
                  </a:rPr>
                  <a:t> </a:t>
                </a:r>
              </a:p>
            </p:txBody>
          </p:sp>
        </mc:Fallback>
      </mc:AlternateContent>
      <p:sp>
        <p:nvSpPr>
          <p:cNvPr id="15" name="内容占位符 2">
            <a:extLst>
              <a:ext uri="{FF2B5EF4-FFF2-40B4-BE49-F238E27FC236}">
                <a16:creationId xmlns:a16="http://schemas.microsoft.com/office/drawing/2014/main" id="{B0DAA41D-EAD2-4F89-9615-BF03E9AF336C}"/>
              </a:ext>
            </a:extLst>
          </p:cNvPr>
          <p:cNvSpPr txBox="1">
            <a:spLocks/>
          </p:cNvSpPr>
          <p:nvPr/>
        </p:nvSpPr>
        <p:spPr>
          <a:xfrm>
            <a:off x="502442" y="1730009"/>
            <a:ext cx="8137922" cy="89681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目标函数</a:t>
            </a:r>
            <a:endPar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B0DAA41D-EAD2-4F89-9615-BF03E9AF336C}"/>
                  </a:ext>
                </a:extLst>
              </p:cNvPr>
              <p:cNvSpPr txBox="1">
                <a:spLocks/>
              </p:cNvSpPr>
              <p:nvPr/>
            </p:nvSpPr>
            <p:spPr>
              <a:xfrm>
                <a:off x="502442" y="4560106"/>
                <a:ext cx="8137922"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14:m>
                  <m:oMath xmlns:m="http://schemas.openxmlformats.org/officeDocument/2006/math">
                    <m:r>
                      <a:rPr lang="zh-CN" altLang="en-US"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对于固定</m:t>
                    </m:r>
                  </m:oMath>
                </a14:m>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树结构</a:t>
                </a:r>
                <a14:m>
                  <m:oMath xmlns:m="http://schemas.openxmlformats.org/officeDocument/2006/math">
                    <m:r>
                      <a:rPr lang="zh-CN" altLang="en-US" i="1">
                        <a:latin typeface="Cambria Math" panose="02040503050406030204" pitchFamily="18" charset="0"/>
                      </a:rPr>
                      <m:t>𝑞</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ℝ</m:t>
                        </m:r>
                      </m:e>
                      <m:sup>
                        <m:r>
                          <a:rPr lang="zh-CN" altLang="en-US" i="1">
                            <a:latin typeface="Cambria Math" panose="02040503050406030204" pitchFamily="18" charset="0"/>
                          </a:rPr>
                          <m:t>𝑑</m:t>
                        </m:r>
                      </m:sup>
                    </m:sSup>
                    <m:r>
                      <a:rPr lang="zh-CN" altLang="en-US">
                        <a:latin typeface="Cambria Math" panose="02040503050406030204" pitchFamily="18" charset="0"/>
                      </a:rPr>
                      <m:t>↦{1,2,…,</m:t>
                    </m:r>
                    <m:r>
                      <a:rPr lang="zh-CN" altLang="en-US" i="1">
                        <a:latin typeface="Cambria Math" panose="02040503050406030204" pitchFamily="18" charset="0"/>
                      </a:rPr>
                      <m:t>𝑇</m:t>
                    </m:r>
                    <m:r>
                      <a:rPr lang="en-US" altLang="zh-CN" i="1">
                        <a:latin typeface="Cambria Math" panose="02040503050406030204" pitchFamily="18" charset="0"/>
                      </a:rPr>
                      <m:t>}</m:t>
                    </m:r>
                  </m:oMath>
                </a14:m>
                <a:endParaRPr lang="zh-CN" altLang="en-US" dirty="0"/>
              </a:p>
            </p:txBody>
          </p:sp>
        </mc:Choice>
        <mc:Fallback xmlns="">
          <p:sp>
            <p:nvSpPr>
              <p:cNvPr id="16"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2" y="4560106"/>
                <a:ext cx="8137922" cy="807768"/>
              </a:xfrm>
              <a:prstGeom prst="rect">
                <a:avLst/>
              </a:prstGeom>
              <a:blipFill>
                <a:blip r:embed="rId5"/>
                <a:stretch>
                  <a:fillRect l="-4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085588" y="2225538"/>
                <a:ext cx="5203767" cy="9352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𝐽</m:t>
                          </m:r>
                        </m:e>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sup>
                      </m:sSup>
                      <m:r>
                        <a:rPr lang="zh-CN" altLang="en-US">
                          <a:solidFill>
                            <a:schemeClr val="tx1"/>
                          </a:solidFill>
                          <a:latin typeface="Cambria Math" panose="02040503050406030204" pitchFamily="18" charset="0"/>
                        </a:rPr>
                        <m:t>=</m:t>
                      </m:r>
                      <m:nary>
                        <m:naryPr>
                          <m:chr m:val="∑"/>
                          <m:limLoc m:val="undOvr"/>
                          <m:grow m:val="on"/>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𝑗</m:t>
                          </m:r>
                          <m:r>
                            <a:rPr lang="zh-CN" altLang="en-US">
                              <a:solidFill>
                                <a:schemeClr val="tx1"/>
                              </a:solidFill>
                              <a:latin typeface="Cambria Math" panose="02040503050406030204" pitchFamily="18" charset="0"/>
                            </a:rPr>
                            <m:t>=1</m:t>
                          </m:r>
                        </m:sub>
                        <m:sup>
                          <m:r>
                            <a:rPr lang="zh-CN" altLang="en-US" i="1">
                              <a:solidFill>
                                <a:schemeClr val="tx1"/>
                              </a:solidFill>
                              <a:latin typeface="Cambria Math" panose="02040503050406030204" pitchFamily="18" charset="0"/>
                            </a:rPr>
                            <m:t>𝑇</m:t>
                          </m:r>
                        </m:sup>
                        <m:e>
                          <m:r>
                            <a:rPr lang="en-US" altLang="zh-CN" i="1">
                              <a:solidFill>
                                <a:schemeClr val="tx1"/>
                              </a:solidFill>
                              <a:latin typeface="Cambria Math" panose="02040503050406030204" pitchFamily="18" charset="0"/>
                              <a:ea typeface="Cambria Math" panose="02040503050406030204" pitchFamily="18" charset="0"/>
                            </a:rPr>
                            <m:t> </m:t>
                          </m:r>
                        </m:e>
                      </m:nary>
                      <m:d>
                        <m:dPr>
                          <m:begChr m:val="["/>
                          <m:endChr m:val="]"/>
                          <m:ctrlPr>
                            <a:rPr lang="zh-CN" altLang="en-US"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m:t>
                          </m:r>
                          <m:sSub>
                            <m:sSubPr>
                              <m:ctrlPr>
                                <a:rPr lang="zh-CN" altLang="en-US" i="1">
                                  <a:solidFill>
                                    <a:schemeClr val="tx1"/>
                                  </a:solidFill>
                                  <a:latin typeface="Cambria Math" panose="02040503050406030204" pitchFamily="18" charset="0"/>
                                </a:rPr>
                              </m:ctrlPr>
                            </m:sSubPr>
                            <m:e>
                              <m:nary>
                                <m:naryPr>
                                  <m:chr m:val="∑"/>
                                  <m:limLoc m:val="undOvr"/>
                                  <m:grow m:val="on"/>
                                  <m:supHide m:val="on"/>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𝑖</m:t>
                                  </m:r>
                                  <m:r>
                                    <a:rPr lang="zh-CN" altLang="en-US">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𝐼</m:t>
                                      </m:r>
                                    </m:e>
                                    <m:sub>
                                      <m:r>
                                        <a:rPr lang="zh-CN" altLang="en-US" i="1">
                                          <a:solidFill>
                                            <a:schemeClr val="tx1"/>
                                          </a:solidFill>
                                          <a:latin typeface="Cambria Math" panose="02040503050406030204" pitchFamily="18" charset="0"/>
                                        </a:rPr>
                                        <m:t>𝑗</m:t>
                                      </m:r>
                                    </m:sub>
                                  </m:sSub>
                                </m:sub>
                                <m:sup/>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𝑔</m:t>
                                      </m:r>
                                    </m:e>
                                    <m:sub>
                                      <m:r>
                                        <a:rPr lang="zh-CN" altLang="en-US" i="1">
                                          <a:solidFill>
                                            <a:schemeClr val="tx1"/>
                                          </a:solidFill>
                                          <a:latin typeface="Cambria Math" panose="02040503050406030204" pitchFamily="18" charset="0"/>
                                        </a:rPr>
                                        <m:t>𝑖</m:t>
                                      </m:r>
                                    </m:sub>
                                  </m:sSub>
                                </m:e>
                              </m:nary>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𝑤</m:t>
                              </m:r>
                            </m:e>
                            <m:sub>
                              <m:r>
                                <a:rPr lang="zh-CN" altLang="en-US" i="1">
                                  <a:solidFill>
                                    <a:schemeClr val="tx1"/>
                                  </a:solidFill>
                                  <a:latin typeface="Cambria Math" panose="02040503050406030204" pitchFamily="18" charset="0"/>
                                </a:rPr>
                                <m:t>𝑗</m:t>
                              </m:r>
                            </m:sub>
                          </m:sSub>
                          <m:r>
                            <a:rPr lang="zh-CN" altLang="en-US">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1</m:t>
                              </m:r>
                            </m:num>
                            <m:den>
                              <m:r>
                                <a:rPr lang="zh-CN" altLang="en-US">
                                  <a:solidFill>
                                    <a:schemeClr val="tx1"/>
                                  </a:solidFill>
                                  <a:latin typeface="Cambria Math" panose="02040503050406030204" pitchFamily="18" charset="0"/>
                                </a:rPr>
                                <m:t>2</m:t>
                              </m:r>
                            </m:den>
                          </m:f>
                          <m:r>
                            <a:rPr lang="en-US" altLang="zh-CN" i="1">
                              <a:solidFill>
                                <a:schemeClr val="tx1"/>
                              </a:solidFill>
                              <a:latin typeface="Cambria Math" panose="02040503050406030204" pitchFamily="18" charset="0"/>
                              <a:ea typeface="Cambria Math" panose="02040503050406030204" pitchFamily="18" charset="0"/>
                            </a:rPr>
                            <m:t>(</m:t>
                          </m:r>
                          <m:nary>
                            <m:naryPr>
                              <m:chr m:val="∑"/>
                              <m:limLoc m:val="undOvr"/>
                              <m:grow m:val="on"/>
                              <m:supHide m:val="on"/>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𝑖</m:t>
                              </m:r>
                              <m:r>
                                <a:rPr lang="zh-CN" altLang="en-US">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𝐼</m:t>
                                  </m:r>
                                </m:e>
                                <m:sub>
                                  <m:r>
                                    <a:rPr lang="zh-CN" altLang="en-US" i="1">
                                      <a:solidFill>
                                        <a:schemeClr val="tx1"/>
                                      </a:solidFill>
                                      <a:latin typeface="Cambria Math" panose="02040503050406030204" pitchFamily="18" charset="0"/>
                                    </a:rPr>
                                    <m:t>𝑗</m:t>
                                  </m:r>
                                </m:sub>
                              </m:sSub>
                            </m:sub>
                            <m:sup/>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h</m:t>
                                  </m:r>
                                </m:e>
                                <m:sub>
                                  <m:r>
                                    <a:rPr lang="zh-CN" altLang="en-US" i="1">
                                      <a:solidFill>
                                        <a:schemeClr val="tx1"/>
                                      </a:solidFill>
                                      <a:latin typeface="Cambria Math" panose="02040503050406030204" pitchFamily="18" charset="0"/>
                                    </a:rPr>
                                    <m:t>𝑖</m:t>
                                  </m:r>
                                </m:sub>
                              </m:sSub>
                            </m:e>
                          </m:nary>
                          <m:r>
                            <a:rPr lang="zh-CN" altLang="en-US">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en-US" altLang="zh-CN" i="1">
                              <a:solidFill>
                                <a:schemeClr val="tx1"/>
                              </a:solidFill>
                              <a:latin typeface="Cambria Math" panose="02040503050406030204" pitchFamily="18" charset="0"/>
                              <a:ea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𝑤</m:t>
                              </m:r>
                            </m:e>
                            <m:sub>
                              <m:r>
                                <a:rPr lang="zh-CN" altLang="en-US" i="1">
                                  <a:solidFill>
                                    <a:schemeClr val="tx1"/>
                                  </a:solidFill>
                                  <a:latin typeface="Cambria Math" panose="02040503050406030204" pitchFamily="18" charset="0"/>
                                </a:rPr>
                                <m:t>𝑗</m:t>
                              </m:r>
                            </m:sub>
                            <m:sup>
                              <m:r>
                                <a:rPr lang="zh-CN" altLang="en-US">
                                  <a:solidFill>
                                    <a:schemeClr val="tx1"/>
                                  </a:solidFill>
                                  <a:latin typeface="Cambria Math" panose="02040503050406030204" pitchFamily="18" charset="0"/>
                                </a:rPr>
                                <m:t>2</m:t>
                              </m:r>
                            </m:sup>
                          </m:sSubSup>
                        </m:e>
                      </m:d>
                      <m:r>
                        <a:rPr lang="zh-CN" altLang="en-US">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𝛾</m:t>
                      </m:r>
                      <m:r>
                        <a:rPr lang="zh-CN" altLang="en-US" i="1">
                          <a:solidFill>
                            <a:schemeClr val="tx1"/>
                          </a:solidFill>
                          <a:latin typeface="Cambria Math" panose="02040503050406030204" pitchFamily="18" charset="0"/>
                        </a:rPr>
                        <m:t>𝑇</m:t>
                      </m:r>
                    </m:oMath>
                  </m:oMathPara>
                </a14:m>
                <a:endParaRPr lang="zh-CN" altLang="en-US"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085588" y="2225538"/>
                <a:ext cx="5203767" cy="9352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730581" y="3805019"/>
                <a:ext cx="5203767" cy="9352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𝐽</m:t>
                          </m:r>
                        </m:e>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sup>
                      </m:sSup>
                      <m:r>
                        <a:rPr lang="zh-CN" altLang="en-US">
                          <a:solidFill>
                            <a:schemeClr val="tx1"/>
                          </a:solidFill>
                          <a:latin typeface="Cambria Math" panose="02040503050406030204" pitchFamily="18" charset="0"/>
                        </a:rPr>
                        <m:t>=</m:t>
                      </m:r>
                      <m:nary>
                        <m:naryPr>
                          <m:chr m:val="∑"/>
                          <m:limLoc m:val="undOvr"/>
                          <m:grow m:val="on"/>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𝑗</m:t>
                          </m:r>
                          <m:r>
                            <a:rPr lang="zh-CN" altLang="en-US">
                              <a:solidFill>
                                <a:schemeClr val="tx1"/>
                              </a:solidFill>
                              <a:latin typeface="Cambria Math" panose="02040503050406030204" pitchFamily="18" charset="0"/>
                            </a:rPr>
                            <m:t>=1</m:t>
                          </m:r>
                        </m:sub>
                        <m:sup>
                          <m:r>
                            <a:rPr lang="zh-CN" altLang="en-US" i="1">
                              <a:solidFill>
                                <a:schemeClr val="tx1"/>
                              </a:solidFill>
                              <a:latin typeface="Cambria Math" panose="02040503050406030204" pitchFamily="18" charset="0"/>
                            </a:rPr>
                            <m:t>𝑇</m:t>
                          </m:r>
                        </m:sup>
                        <m:e>
                          <m:r>
                            <a:rPr lang="en-US" altLang="zh-CN" i="1">
                              <a:solidFill>
                                <a:schemeClr val="tx1"/>
                              </a:solidFill>
                              <a:latin typeface="Cambria Math" panose="02040503050406030204" pitchFamily="18" charset="0"/>
                              <a:ea typeface="Cambria Math" panose="02040503050406030204" pitchFamily="18" charset="0"/>
                            </a:rPr>
                            <m:t> </m:t>
                          </m:r>
                        </m:e>
                      </m:nary>
                      <m:d>
                        <m:dPr>
                          <m:begChr m:val="["/>
                          <m:endChr m:val="]"/>
                          <m:ctrlPr>
                            <a:rPr lang="zh-CN" altLang="en-US" i="1">
                              <a:solidFill>
                                <a:schemeClr val="tx1"/>
                              </a:solidFill>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𝑗</m:t>
                              </m:r>
                            </m:sub>
                          </m:s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1">
                                  <a:solidFill>
                                    <a:schemeClr val="tx1"/>
                                  </a:solidFill>
                                  <a:latin typeface="Cambria Math" panose="02040503050406030204" pitchFamily="18" charset="0"/>
                                </a:rPr>
                                <m:t>𝑗</m:t>
                              </m:r>
                            </m:sub>
                          </m:sSub>
                          <m:r>
                            <a:rPr lang="zh-CN" altLang="en-US">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1</m:t>
                              </m:r>
                            </m:num>
                            <m:den>
                              <m:r>
                                <a:rPr lang="zh-CN" altLang="en-US">
                                  <a:solidFill>
                                    <a:schemeClr val="tx1"/>
                                  </a:solidFill>
                                  <a:latin typeface="Cambria Math" panose="02040503050406030204" pitchFamily="18" charset="0"/>
                                </a:rPr>
                                <m:t>2</m:t>
                              </m:r>
                            </m:den>
                          </m:f>
                          <m:r>
                            <a:rPr lang="en-US" altLang="zh-CN" i="1">
                              <a:solidFill>
                                <a:schemeClr val="tx1"/>
                              </a:solidFill>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𝑗</m:t>
                              </m:r>
                            </m:sub>
                          </m:sSub>
                          <m:r>
                            <a:rPr lang="zh-CN" altLang="en-US">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en-US" altLang="zh-CN" i="1">
                              <a:solidFill>
                                <a:schemeClr val="tx1"/>
                              </a:solidFill>
                              <a:latin typeface="Cambria Math" panose="02040503050406030204" pitchFamily="18" charset="0"/>
                              <a:ea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𝑤</m:t>
                              </m:r>
                            </m:e>
                            <m:sub>
                              <m:r>
                                <a:rPr lang="zh-CN" altLang="en-US" i="1">
                                  <a:solidFill>
                                    <a:schemeClr val="tx1"/>
                                  </a:solidFill>
                                  <a:latin typeface="Cambria Math" panose="02040503050406030204" pitchFamily="18" charset="0"/>
                                </a:rPr>
                                <m:t>𝑗</m:t>
                              </m:r>
                            </m:sub>
                            <m:sup>
                              <m:r>
                                <a:rPr lang="zh-CN" altLang="en-US">
                                  <a:solidFill>
                                    <a:schemeClr val="tx1"/>
                                  </a:solidFill>
                                  <a:latin typeface="Cambria Math" panose="02040503050406030204" pitchFamily="18" charset="0"/>
                                </a:rPr>
                                <m:t>2</m:t>
                              </m:r>
                            </m:sup>
                          </m:sSubSup>
                        </m:e>
                      </m:d>
                      <m:r>
                        <a:rPr lang="zh-CN" altLang="en-US">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𝛾</m:t>
                      </m:r>
                      <m:r>
                        <a:rPr lang="zh-CN" altLang="en-US" i="1">
                          <a:solidFill>
                            <a:schemeClr val="tx1"/>
                          </a:solidFill>
                          <a:latin typeface="Cambria Math" panose="02040503050406030204" pitchFamily="18" charset="0"/>
                        </a:rPr>
                        <m:t>𝑇</m:t>
                      </m:r>
                    </m:oMath>
                  </m:oMathPara>
                </a14:m>
                <a:endParaRPr lang="zh-CN" altLang="en-US" dirty="0">
                  <a:solidFill>
                    <a:schemeClr val="tx1"/>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1730581" y="3805019"/>
                <a:ext cx="5203767" cy="935256"/>
              </a:xfrm>
              <a:prstGeom prst="rect">
                <a:avLst/>
              </a:prstGeom>
              <a:blipFill>
                <a:blip r:embed="rId7"/>
                <a:stretch>
                  <a:fillRect/>
                </a:stretch>
              </a:blipFill>
            </p:spPr>
            <p:txBody>
              <a:bodyPr/>
              <a:lstStyle/>
              <a:p>
                <a:r>
                  <a:rPr lang="zh-CN" altLang="en-US">
                    <a:noFill/>
                  </a:rPr>
                  <a:t> </a:t>
                </a:r>
              </a:p>
            </p:txBody>
          </p:sp>
        </mc:Fallback>
      </mc:AlternateContent>
      <p:sp>
        <p:nvSpPr>
          <p:cNvPr id="18" name="内容占位符 2">
            <a:extLst>
              <a:ext uri="{FF2B5EF4-FFF2-40B4-BE49-F238E27FC236}">
                <a16:creationId xmlns:a16="http://schemas.microsoft.com/office/drawing/2014/main" id="{B0DAA41D-EAD2-4F89-9615-BF03E9AF336C}"/>
              </a:ext>
            </a:extLst>
          </p:cNvPr>
          <p:cNvSpPr txBox="1">
            <a:spLocks/>
          </p:cNvSpPr>
          <p:nvPr/>
        </p:nvSpPr>
        <p:spPr>
          <a:xfrm>
            <a:off x="502442" y="5059761"/>
            <a:ext cx="7660046"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闭式解</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a:t>
            </a:r>
          </a:p>
        </p:txBody>
      </p:sp>
      <mc:AlternateContent xmlns:mc="http://schemas.openxmlformats.org/markup-compatibility/2006" xmlns:a14="http://schemas.microsoft.com/office/drawing/2010/main">
        <mc:Choice Requires="a14">
          <p:sp>
            <p:nvSpPr>
              <p:cNvPr id="9" name="矩形 8"/>
              <p:cNvSpPr/>
              <p:nvPr/>
            </p:nvSpPr>
            <p:spPr>
              <a:xfrm>
                <a:off x="1935544" y="5515259"/>
                <a:ext cx="4998804" cy="902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zh-CN" altLang="en-US" i="1">
                              <a:latin typeface="Cambria Math" panose="02040503050406030204" pitchFamily="18" charset="0"/>
                            </a:rPr>
                            <m:t>𝑤</m:t>
                          </m:r>
                        </m:e>
                        <m:sub>
                          <m:r>
                            <a:rPr lang="zh-CN" altLang="en-US" i="1">
                              <a:latin typeface="Cambria Math" panose="02040503050406030204" pitchFamily="18" charset="0"/>
                            </a:rPr>
                            <m:t>𝑗</m:t>
                          </m:r>
                        </m:sub>
                        <m:sup>
                          <m:r>
                            <a:rPr lang="zh-CN" altLang="en-US" i="0">
                              <a:latin typeface="Cambria Math" panose="02040503050406030204" pitchFamily="18" charset="0"/>
                            </a:rPr>
                            <m:t>∗</m:t>
                          </m:r>
                        </m:sup>
                      </m:sSubSup>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𝑗</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𝜆</m:t>
                          </m:r>
                        </m:den>
                      </m:f>
                      <m:r>
                        <m:rPr>
                          <m:nor/>
                        </m:rPr>
                        <a:rPr lang="zh-CN" altLang="en-US" i="1">
                          <a:latin typeface="Cambria Math" panose="02040503050406030204" pitchFamily="18" charset="0"/>
                        </a:rPr>
                        <m:t> </m:t>
                      </m:r>
                      <m:r>
                        <m:rPr>
                          <m:nor/>
                        </m:rPr>
                        <a:rPr lang="en-US" altLang="zh-CN" b="0" i="1" smtClean="0">
                          <a:latin typeface="Cambria Math" panose="02040503050406030204" pitchFamily="18" charset="0"/>
                        </a:rPr>
                        <m:t>         </m:t>
                      </m:r>
                      <m:sSup>
                        <m:sSupPr>
                          <m:ctrlPr>
                            <a:rPr lang="zh-CN" altLang="en-US" i="1">
                              <a:latin typeface="Cambria Math" panose="02040503050406030204" pitchFamily="18" charset="0"/>
                            </a:rPr>
                          </m:ctrlPr>
                        </m:sSupPr>
                        <m:e>
                          <m:r>
                            <a:rPr lang="zh-CN" altLang="en-US" i="1">
                              <a:latin typeface="Cambria Math" panose="02040503050406030204" pitchFamily="18" charset="0"/>
                            </a:rPr>
                            <m:t>𝐽</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𝑇</m:t>
                          </m:r>
                        </m:sup>
                        <m:e>
                          <m:r>
                            <a:rPr lang="en-US" altLang="zh-CN" b="0" i="1" smtClean="0">
                              <a:latin typeface="Cambria Math" panose="02040503050406030204" pitchFamily="18" charset="0"/>
                            </a:rPr>
                            <m:t> </m:t>
                          </m:r>
                        </m:e>
                      </m:nary>
                      <m:f>
                        <m:fPr>
                          <m:ctrlPr>
                            <a:rPr lang="zh-CN" altLang="en-US" i="1">
                              <a:latin typeface="Cambria Math" panose="02040503050406030204" pitchFamily="18" charset="0"/>
                            </a:rPr>
                          </m:ctrlPr>
                        </m:fPr>
                        <m:num>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𝐺</m:t>
                              </m:r>
                            </m:e>
                            <m:sub>
                              <m:r>
                                <a:rPr lang="zh-CN" altLang="en-US" i="1">
                                  <a:latin typeface="Cambria Math" panose="02040503050406030204" pitchFamily="18" charset="0"/>
                                </a:rPr>
                                <m:t>𝑗</m:t>
                              </m:r>
                            </m:sub>
                            <m:sup>
                              <m:r>
                                <a:rPr lang="zh-CN" altLang="en-US">
                                  <a:latin typeface="Cambria Math" panose="02040503050406030204" pitchFamily="18" charset="0"/>
                                </a:rPr>
                                <m:t>2</m:t>
                              </m:r>
                            </m:sup>
                          </m:sSubSup>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𝑗</m:t>
                              </m:r>
                            </m:sub>
                          </m:sSub>
                          <m:r>
                            <a:rPr lang="zh-CN" altLang="en-US">
                              <a:latin typeface="Cambria Math" panose="02040503050406030204" pitchFamily="18" charset="0"/>
                            </a:rPr>
                            <m:t>+</m:t>
                          </m:r>
                          <m:r>
                            <a:rPr lang="zh-CN" altLang="en-US" i="1">
                              <a:latin typeface="Cambria Math" panose="02040503050406030204" pitchFamily="18" charset="0"/>
                            </a:rPr>
                            <m:t>𝜆</m:t>
                          </m:r>
                        </m:den>
                      </m:f>
                      <m:r>
                        <a:rPr lang="zh-CN" altLang="en-US" i="0">
                          <a:latin typeface="Cambria Math" panose="02040503050406030204" pitchFamily="18" charset="0"/>
                        </a:rPr>
                        <m:t>+</m:t>
                      </m:r>
                      <m:r>
                        <a:rPr lang="zh-CN" altLang="en-US" i="1">
                          <a:latin typeface="Cambria Math" panose="02040503050406030204" pitchFamily="18" charset="0"/>
                        </a:rPr>
                        <m:t>𝛾</m:t>
                      </m:r>
                      <m:r>
                        <a:rPr lang="zh-CN" altLang="en-US" i="1">
                          <a:latin typeface="Cambria Math" panose="02040503050406030204" pitchFamily="18" charset="0"/>
                        </a:rPr>
                        <m:t>𝑇</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935544" y="5515259"/>
                <a:ext cx="4998804" cy="902555"/>
              </a:xfrm>
              <a:prstGeom prst="rect">
                <a:avLst/>
              </a:prstGeom>
              <a:blipFill>
                <a:blip r:embed="rId8"/>
                <a:stretch>
                  <a:fillRect/>
                </a:stretch>
              </a:blipFill>
            </p:spPr>
            <p:txBody>
              <a:bodyPr/>
              <a:lstStyle/>
              <a:p>
                <a:r>
                  <a:rPr lang="zh-CN" altLang="en-US">
                    <a:noFill/>
                  </a:rPr>
                  <a:t> </a:t>
                </a:r>
              </a:p>
            </p:txBody>
          </p:sp>
        </mc:Fallback>
      </mc:AlternateContent>
      <p:sp>
        <p:nvSpPr>
          <p:cNvPr id="20" name="矩形 19"/>
          <p:cNvSpPr/>
          <p:nvPr/>
        </p:nvSpPr>
        <p:spPr>
          <a:xfrm>
            <a:off x="6881516" y="5089645"/>
            <a:ext cx="1280972" cy="523220"/>
          </a:xfrm>
          <a:prstGeom prst="rect">
            <a:avLst/>
          </a:prstGeom>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用于衡量一个树结构的好坏</a:t>
            </a:r>
          </a:p>
        </p:txBody>
      </p:sp>
    </p:spTree>
    <p:extLst>
      <p:ext uri="{BB962C8B-B14F-4D97-AF65-F5344CB8AC3E}">
        <p14:creationId xmlns:p14="http://schemas.microsoft.com/office/powerpoint/2010/main" val="3856994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45</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2" y="1285289"/>
            <a:ext cx="197475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结构打分计算</a:t>
            </a:r>
          </a:p>
        </p:txBody>
      </p:sp>
      <p:sp>
        <p:nvSpPr>
          <p:cNvPr id="20" name="矩形 19"/>
          <p:cNvSpPr/>
          <p:nvPr/>
        </p:nvSpPr>
        <p:spPr>
          <a:xfrm>
            <a:off x="4896195" y="5335379"/>
            <a:ext cx="1961803" cy="30777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数值越小，树结构越好</a:t>
            </a:r>
          </a:p>
        </p:txBody>
      </p:sp>
      <p:pic>
        <p:nvPicPr>
          <p:cNvPr id="13" name="图片 12"/>
          <p:cNvPicPr>
            <a:picLocks noChangeAspect="1"/>
          </p:cNvPicPr>
          <p:nvPr/>
        </p:nvPicPr>
        <p:blipFill>
          <a:blip r:embed="rId2"/>
          <a:stretch>
            <a:fillRect/>
          </a:stretch>
        </p:blipFill>
        <p:spPr>
          <a:xfrm>
            <a:off x="923576" y="1733443"/>
            <a:ext cx="7222286" cy="3356571"/>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4458664" y="4220839"/>
                <a:ext cx="2836867" cy="902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𝐽</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p>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a:latin typeface="Cambria Math" panose="02040503050406030204" pitchFamily="18" charset="0"/>
                            </a:rPr>
                            <m:t>=1</m:t>
                          </m:r>
                        </m:sub>
                        <m:sup>
                          <m:r>
                            <a:rPr lang="en-US" altLang="zh-CN" i="1">
                              <a:latin typeface="Cambria Math" panose="02040503050406030204" pitchFamily="18" charset="0"/>
                            </a:rPr>
                            <m:t>3</m:t>
                          </m:r>
                        </m:sup>
                        <m:e>
                          <m:r>
                            <a:rPr lang="en-US" altLang="zh-CN" i="1">
                              <a:latin typeface="Cambria Math" panose="02040503050406030204" pitchFamily="18" charset="0"/>
                            </a:rPr>
                            <m:t> </m:t>
                          </m:r>
                        </m:e>
                      </m:nary>
                      <m:f>
                        <m:fPr>
                          <m:ctrlPr>
                            <a:rPr lang="zh-CN" altLang="en-US" i="1">
                              <a:latin typeface="Cambria Math" panose="02040503050406030204" pitchFamily="18" charset="0"/>
                            </a:rPr>
                          </m:ctrlPr>
                        </m:fPr>
                        <m:num>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𝐺</m:t>
                              </m:r>
                            </m:e>
                            <m:sub>
                              <m:r>
                                <a:rPr lang="zh-CN" altLang="en-US" i="1">
                                  <a:latin typeface="Cambria Math" panose="02040503050406030204" pitchFamily="18" charset="0"/>
                                </a:rPr>
                                <m:t>𝑗</m:t>
                              </m:r>
                            </m:sub>
                            <m:sup>
                              <m:r>
                                <a:rPr lang="zh-CN" altLang="en-US">
                                  <a:latin typeface="Cambria Math" panose="02040503050406030204" pitchFamily="18" charset="0"/>
                                </a:rPr>
                                <m:t>2</m:t>
                              </m:r>
                            </m:sup>
                          </m:sSubSup>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𝑗</m:t>
                              </m:r>
                            </m:sub>
                          </m:sSub>
                          <m:r>
                            <a:rPr lang="zh-CN" altLang="en-US">
                              <a:latin typeface="Cambria Math" panose="02040503050406030204" pitchFamily="18" charset="0"/>
                            </a:rPr>
                            <m:t>+</m:t>
                          </m:r>
                          <m:r>
                            <a:rPr lang="zh-CN" altLang="en-US" i="1">
                              <a:latin typeface="Cambria Math" panose="02040503050406030204" pitchFamily="18" charset="0"/>
                            </a:rPr>
                            <m:t>𝜆</m:t>
                          </m:r>
                        </m:den>
                      </m:f>
                      <m:r>
                        <a:rPr lang="zh-CN" altLang="en-US">
                          <a:latin typeface="Cambria Math" panose="02040503050406030204" pitchFamily="18" charset="0"/>
                        </a:rPr>
                        <m:t>+</m:t>
                      </m:r>
                      <m:r>
                        <a:rPr lang="zh-CN" altLang="en-US" i="1">
                          <a:latin typeface="Cambria Math" panose="02040503050406030204" pitchFamily="18" charset="0"/>
                        </a:rPr>
                        <m:t>𝛾</m:t>
                      </m:r>
                      <m:r>
                        <a:rPr lang="en-US" altLang="zh-CN" i="1">
                          <a:latin typeface="Cambria Math" panose="02040503050406030204" pitchFamily="18" charset="0"/>
                        </a:rPr>
                        <m:t>3</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458664" y="4220839"/>
                <a:ext cx="2836867" cy="902427"/>
              </a:xfrm>
              <a:prstGeom prst="rect">
                <a:avLst/>
              </a:prstGeom>
              <a:blipFill>
                <a:blip r:embed="rId5"/>
                <a:stretch>
                  <a:fillRect/>
                </a:stretch>
              </a:blipFill>
            </p:spPr>
            <p:txBody>
              <a:bodyPr/>
              <a:lstStyle/>
              <a:p>
                <a:r>
                  <a:rPr lang="zh-CN" altLang="en-US">
                    <a:noFill/>
                  </a:rPr>
                  <a:t> </a:t>
                </a:r>
              </a:p>
            </p:txBody>
          </p:sp>
        </mc:Fallback>
      </mc:AlternateContent>
      <p:sp>
        <p:nvSpPr>
          <p:cNvPr id="10" name="矩形 9"/>
          <p:cNvSpPr/>
          <p:nvPr/>
        </p:nvSpPr>
        <p:spPr>
          <a:xfrm>
            <a:off x="1607785" y="5871132"/>
            <a:ext cx="5853867" cy="468975"/>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注意：现在并没有着眼最大化基尼不纯度或者信息增益</a:t>
            </a:r>
          </a:p>
        </p:txBody>
      </p:sp>
    </p:spTree>
    <p:extLst>
      <p:ext uri="{BB962C8B-B14F-4D97-AF65-F5344CB8AC3E}">
        <p14:creationId xmlns:p14="http://schemas.microsoft.com/office/powerpoint/2010/main" val="2368878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46</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2" y="1285289"/>
            <a:ext cx="224907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寻找最优树结构</a:t>
            </a:r>
          </a:p>
        </p:txBody>
      </p:sp>
      <p:sp>
        <p:nvSpPr>
          <p:cNvPr id="15" name="内容占位符 2">
            <a:extLst>
              <a:ext uri="{FF2B5EF4-FFF2-40B4-BE49-F238E27FC236}">
                <a16:creationId xmlns:a16="http://schemas.microsoft.com/office/drawing/2014/main" id="{B0DAA41D-EAD2-4F89-9615-BF03E9AF336C}"/>
              </a:ext>
            </a:extLst>
          </p:cNvPr>
          <p:cNvSpPr txBox="1">
            <a:spLocks/>
          </p:cNvSpPr>
          <p:nvPr/>
        </p:nvSpPr>
        <p:spPr>
          <a:xfrm>
            <a:off x="502441" y="1730009"/>
            <a:ext cx="8137923" cy="37739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特征和分裂点</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贪心地生长树结构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从树结构深度为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处开始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对于每一个叶子节点，尝试</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增加一次分裂</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之后，其目标函数的变化为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zh-CN" altLang="en-US" dirty="0"/>
          </a:p>
          <a:p>
            <a:pPr>
              <a:lnSpc>
                <a:spcPct val="150000"/>
              </a:lnSpc>
            </a:pPr>
            <a:endPar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8" name="内容占位符 2">
            <a:extLst>
              <a:ext uri="{FF2B5EF4-FFF2-40B4-BE49-F238E27FC236}">
                <a16:creationId xmlns:a16="http://schemas.microsoft.com/office/drawing/2014/main" id="{B0DAA41D-EAD2-4F89-9615-BF03E9AF336C}"/>
              </a:ext>
            </a:extLst>
          </p:cNvPr>
          <p:cNvSpPr txBox="1">
            <a:spLocks/>
          </p:cNvSpPr>
          <p:nvPr/>
        </p:nvSpPr>
        <p:spPr>
          <a:xfrm>
            <a:off x="502442" y="5059761"/>
            <a:ext cx="7660046"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由于最后的惩罚项，引入分裂以后有可能获得非正数的增益</a:t>
            </a:r>
          </a:p>
        </p:txBody>
      </p:sp>
      <mc:AlternateContent xmlns:mc="http://schemas.openxmlformats.org/markup-compatibility/2006" xmlns:a14="http://schemas.microsoft.com/office/drawing/2010/main">
        <mc:Choice Requires="a14">
          <p:sp>
            <p:nvSpPr>
              <p:cNvPr id="3" name="矩形 2"/>
              <p:cNvSpPr/>
              <p:nvPr/>
            </p:nvSpPr>
            <p:spPr>
              <a:xfrm>
                <a:off x="1994068" y="3924247"/>
                <a:ext cx="5035866" cy="697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mtClean="0"/>
                        <m:t> </m:t>
                      </m:r>
                      <m:r>
                        <m:rPr>
                          <m:nor/>
                        </m:rPr>
                        <a:rPr lang="zh-CN" altLang="en-US" smtClean="0"/>
                        <m:t>Gain</m:t>
                      </m:r>
                      <m:r>
                        <m:rPr>
                          <m:nor/>
                        </m:rPr>
                        <a:rPr lang="zh-CN" altLang="en-US" smtClean="0"/>
                        <m:t> </m:t>
                      </m:r>
                      <m:r>
                        <a:rPr lang="zh-CN" altLang="en-US" i="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zh-CN" altLang="en-US" i="1">
                              <a:latin typeface="Cambria Math" panose="02040503050406030204" pitchFamily="18" charset="0"/>
                            </a:rPr>
                          </m:ctrlPr>
                        </m:fPr>
                        <m:num>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𝐺</m:t>
                              </m:r>
                            </m:e>
                            <m:sub>
                              <m:r>
                                <a:rPr lang="zh-CN" altLang="en-US" i="1">
                                  <a:latin typeface="Cambria Math" panose="02040503050406030204" pitchFamily="18" charset="0"/>
                                </a:rPr>
                                <m:t>𝐿</m:t>
                              </m:r>
                            </m:sub>
                            <m:sup>
                              <m:r>
                                <a:rPr lang="zh-CN" altLang="en-US" i="0">
                                  <a:latin typeface="Cambria Math" panose="02040503050406030204" pitchFamily="18" charset="0"/>
                                </a:rPr>
                                <m:t>2</m:t>
                              </m:r>
                            </m:sup>
                          </m:sSubSup>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𝐿</m:t>
                              </m:r>
                            </m:sub>
                          </m:sSub>
                          <m:r>
                            <a:rPr lang="zh-CN" altLang="en-US" i="0">
                              <a:latin typeface="Cambria Math" panose="02040503050406030204" pitchFamily="18" charset="0"/>
                            </a:rPr>
                            <m:t>+</m:t>
                          </m:r>
                          <m:r>
                            <a:rPr lang="zh-CN" altLang="en-US" i="1">
                              <a:latin typeface="Cambria Math" panose="02040503050406030204" pitchFamily="18" charset="0"/>
                            </a:rPr>
                            <m:t>𝜆</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𝐺</m:t>
                              </m:r>
                            </m:e>
                            <m:sub>
                              <m:r>
                                <a:rPr lang="zh-CN" altLang="en-US" i="1">
                                  <a:latin typeface="Cambria Math" panose="02040503050406030204" pitchFamily="18" charset="0"/>
                                </a:rPr>
                                <m:t>𝑅</m:t>
                              </m:r>
                            </m:sub>
                            <m:sup>
                              <m:r>
                                <a:rPr lang="zh-CN" altLang="en-US" i="0">
                                  <a:latin typeface="Cambria Math" panose="02040503050406030204" pitchFamily="18" charset="0"/>
                                </a:rPr>
                                <m:t>2</m:t>
                              </m:r>
                            </m:sup>
                          </m:sSubSup>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𝑅</m:t>
                              </m:r>
                            </m:sub>
                          </m:sSub>
                          <m:r>
                            <a:rPr lang="zh-CN" altLang="en-US" i="0">
                              <a:latin typeface="Cambria Math" panose="02040503050406030204" pitchFamily="18" charset="0"/>
                            </a:rPr>
                            <m:t>+</m:t>
                          </m:r>
                          <m:r>
                            <a:rPr lang="zh-CN" altLang="en-US" i="1">
                              <a:latin typeface="Cambria Math" panose="02040503050406030204" pitchFamily="18" charset="0"/>
                            </a:rPr>
                            <m:t>𝜆</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𝐿</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𝑅</m:t>
                                      </m:r>
                                    </m:sub>
                                  </m:sSub>
                                </m:e>
                              </m:d>
                            </m:e>
                            <m:sup>
                              <m:r>
                                <a:rPr lang="zh-CN" altLang="en-US" i="0">
                                  <a:latin typeface="Cambria Math" panose="02040503050406030204" pitchFamily="18" charset="0"/>
                                </a:rPr>
                                <m:t>2</m:t>
                              </m:r>
                            </m:sup>
                          </m:sSup>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𝐿</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𝑅</m:t>
                              </m:r>
                            </m:sub>
                          </m:sSub>
                          <m:r>
                            <a:rPr lang="zh-CN" altLang="en-US" i="0">
                              <a:latin typeface="Cambria Math" panose="02040503050406030204" pitchFamily="18" charset="0"/>
                            </a:rPr>
                            <m:t>+</m:t>
                          </m:r>
                          <m:r>
                            <a:rPr lang="zh-CN" altLang="en-US" i="1">
                              <a:latin typeface="Cambria Math" panose="02040503050406030204" pitchFamily="18" charset="0"/>
                            </a:rPr>
                            <m:t>𝜆</m:t>
                          </m:r>
                        </m:den>
                      </m:f>
                      <m:r>
                        <a:rPr lang="en-US" altLang="zh-CN" b="0" i="0" smtClean="0">
                          <a:latin typeface="Cambria Math" panose="02040503050406030204" pitchFamily="18" charset="0"/>
                        </a:rPr>
                        <m:t>)</m:t>
                      </m:r>
                      <m:r>
                        <a:rPr lang="zh-CN" altLang="en-US" i="0">
                          <a:latin typeface="Cambria Math" panose="02040503050406030204" pitchFamily="18" charset="0"/>
                        </a:rPr>
                        <m:t>−</m:t>
                      </m:r>
                      <m:r>
                        <a:rPr lang="zh-CN" altLang="en-US" i="1">
                          <a:latin typeface="Cambria Math" panose="02040503050406030204" pitchFamily="18" charset="0"/>
                        </a:rPr>
                        <m:t>𝛾</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994068" y="3924247"/>
                <a:ext cx="5035866" cy="697883"/>
              </a:xfrm>
              <a:prstGeom prst="rect">
                <a:avLst/>
              </a:prstGeom>
              <a:blipFill>
                <a:blip r:embed="rId4"/>
                <a:stretch>
                  <a:fillRect/>
                </a:stretch>
              </a:blipFill>
            </p:spPr>
            <p:txBody>
              <a:bodyPr/>
              <a:lstStyle/>
              <a:p>
                <a:r>
                  <a:rPr lang="zh-CN" altLang="en-US">
                    <a:noFill/>
                  </a:rPr>
                  <a:t> </a:t>
                </a:r>
              </a:p>
            </p:txBody>
          </p:sp>
        </mc:Fallback>
      </mc:AlternateContent>
      <p:sp>
        <p:nvSpPr>
          <p:cNvPr id="5" name="矩形 4"/>
          <p:cNvSpPr/>
          <p:nvPr/>
        </p:nvSpPr>
        <p:spPr>
          <a:xfrm>
            <a:off x="3050683" y="4705984"/>
            <a:ext cx="1066318" cy="307777"/>
          </a:xfrm>
          <a:prstGeom prst="rect">
            <a:avLst/>
          </a:prstGeom>
        </p:spPr>
        <p:txBody>
          <a:bodyPr wrap="none">
            <a:spAutoFit/>
          </a:bodyPr>
          <a:lstStyle/>
          <a:p>
            <a:r>
              <a:rPr lang="zh-CN" altLang="en-US" sz="14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左子树分数</a:t>
            </a:r>
            <a:endParaRPr lang="zh-CN" altLang="en-US" sz="1400" dirty="0"/>
          </a:p>
        </p:txBody>
      </p:sp>
      <p:sp>
        <p:nvSpPr>
          <p:cNvPr id="19" name="矩形 18"/>
          <p:cNvSpPr/>
          <p:nvPr/>
        </p:nvSpPr>
        <p:spPr>
          <a:xfrm>
            <a:off x="4093942" y="4710782"/>
            <a:ext cx="1066318" cy="307777"/>
          </a:xfrm>
          <a:prstGeom prst="rect">
            <a:avLst/>
          </a:prstGeom>
        </p:spPr>
        <p:txBody>
          <a:bodyPr wrap="none">
            <a:spAutoFit/>
          </a:bodyPr>
          <a:lstStyle/>
          <a:p>
            <a:r>
              <a:rPr lang="zh-CN" altLang="en-US" sz="14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右子树分数</a:t>
            </a:r>
            <a:endParaRPr lang="zh-CN" altLang="en-US" sz="1400" dirty="0"/>
          </a:p>
        </p:txBody>
      </p:sp>
      <p:sp>
        <p:nvSpPr>
          <p:cNvPr id="21" name="矩形 20"/>
          <p:cNvSpPr/>
          <p:nvPr/>
        </p:nvSpPr>
        <p:spPr>
          <a:xfrm>
            <a:off x="5249210" y="4710782"/>
            <a:ext cx="1066318" cy="307777"/>
          </a:xfrm>
          <a:prstGeom prst="rect">
            <a:avLst/>
          </a:prstGeom>
        </p:spPr>
        <p:txBody>
          <a:bodyPr wrap="none">
            <a:spAutoFit/>
          </a:bodyPr>
          <a:lstStyle/>
          <a:p>
            <a:r>
              <a:rPr lang="zh-CN" altLang="en-US" sz="14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无分裂分数</a:t>
            </a:r>
            <a:endParaRPr lang="zh-CN" altLang="en-US" sz="1400" dirty="0"/>
          </a:p>
        </p:txBody>
      </p:sp>
      <p:sp>
        <p:nvSpPr>
          <p:cNvPr id="22" name="矩形 21"/>
          <p:cNvSpPr/>
          <p:nvPr/>
        </p:nvSpPr>
        <p:spPr>
          <a:xfrm>
            <a:off x="6404478" y="4705984"/>
            <a:ext cx="1066318" cy="307777"/>
          </a:xfrm>
          <a:prstGeom prst="rect">
            <a:avLst/>
          </a:prstGeom>
        </p:spPr>
        <p:txBody>
          <a:bodyPr wrap="none">
            <a:spAutoFit/>
          </a:bodyPr>
          <a:lstStyle/>
          <a:p>
            <a:r>
              <a:rPr lang="zh-CN" altLang="en-US" sz="14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新叶子惩罚</a:t>
            </a:r>
            <a:endParaRPr lang="zh-CN" altLang="en-US" sz="1400" dirty="0"/>
          </a:p>
        </p:txBody>
      </p:sp>
    </p:spTree>
    <p:extLst>
      <p:ext uri="{BB962C8B-B14F-4D97-AF65-F5344CB8AC3E}">
        <p14:creationId xmlns:p14="http://schemas.microsoft.com/office/powerpoint/2010/main" val="956643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47</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2" y="1285289"/>
            <a:ext cx="2473514"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高效寻找最优分裂</a:t>
            </a:r>
          </a:p>
        </p:txBody>
      </p: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B0DAA41D-EAD2-4F89-9615-BF03E9AF336C}"/>
                  </a:ext>
                </a:extLst>
              </p:cNvPr>
              <p:cNvSpPr txBox="1">
                <a:spLocks/>
              </p:cNvSpPr>
              <p:nvPr/>
            </p:nvSpPr>
            <p:spPr>
              <a:xfrm>
                <a:off x="502442" y="1730009"/>
                <a:ext cx="8137922" cy="89681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对于被选特征</a:t>
                </a:r>
                <a14:m>
                  <m:oMath xmlns:m="http://schemas.openxmlformats.org/officeDocument/2006/math">
                    <m:r>
                      <a:rPr lang="en-US" altLang="zh-CN"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𝑗</m:t>
                    </m:r>
                  </m:oMath>
                </a14:m>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，将数据进行升序排序</a:t>
                </a:r>
              </a:p>
            </p:txBody>
          </p:sp>
        </mc:Choice>
        <mc:Fallback xmlns="">
          <p:sp>
            <p:nvSpPr>
              <p:cNvPr id="15"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2" y="1730009"/>
                <a:ext cx="8137922" cy="896813"/>
              </a:xfrm>
              <a:prstGeom prst="rect">
                <a:avLst/>
              </a:prstGeom>
              <a:blipFill>
                <a:blip r:embed="rId4"/>
                <a:stretch>
                  <a:fillRect l="-4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B0DAA41D-EAD2-4F89-9615-BF03E9AF336C}"/>
                  </a:ext>
                </a:extLst>
              </p:cNvPr>
              <p:cNvSpPr txBox="1">
                <a:spLocks/>
              </p:cNvSpPr>
              <p:nvPr/>
            </p:nvSpPr>
            <p:spPr>
              <a:xfrm>
                <a:off x="502441" y="4161908"/>
                <a:ext cx="8137923" cy="8077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仅需要获得每一边的</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𝑔</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，即可计算</a:t>
                </a:r>
              </a:p>
            </p:txBody>
          </p:sp>
        </mc:Choice>
        <mc:Fallback xmlns="">
          <p:sp>
            <p:nvSpPr>
              <p:cNvPr id="18"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1" y="4161908"/>
                <a:ext cx="8137923" cy="807768"/>
              </a:xfrm>
              <a:prstGeom prst="rect">
                <a:avLst/>
              </a:prstGeom>
              <a:blipFill>
                <a:blip r:embed="rId5"/>
                <a:stretch>
                  <a:fillRect l="-4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085480" y="4885522"/>
                <a:ext cx="5035866" cy="697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mtClean="0"/>
                        <m:t> </m:t>
                      </m:r>
                      <m:r>
                        <m:rPr>
                          <m:nor/>
                        </m:rPr>
                        <a:rPr lang="zh-CN" altLang="en-US" smtClean="0"/>
                        <m:t>Gain</m:t>
                      </m:r>
                      <m:r>
                        <m:rPr>
                          <m:nor/>
                        </m:rPr>
                        <a:rPr lang="zh-CN" altLang="en-US" smtClean="0"/>
                        <m:t> </m:t>
                      </m:r>
                      <m:r>
                        <a:rPr lang="zh-CN" altLang="en-US" i="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zh-CN" altLang="en-US" i="1">
                              <a:latin typeface="Cambria Math" panose="02040503050406030204" pitchFamily="18" charset="0"/>
                            </a:rPr>
                          </m:ctrlPr>
                        </m:fPr>
                        <m:num>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𝐺</m:t>
                              </m:r>
                            </m:e>
                            <m:sub>
                              <m:r>
                                <a:rPr lang="zh-CN" altLang="en-US" i="1">
                                  <a:latin typeface="Cambria Math" panose="02040503050406030204" pitchFamily="18" charset="0"/>
                                </a:rPr>
                                <m:t>𝐿</m:t>
                              </m:r>
                            </m:sub>
                            <m:sup>
                              <m:r>
                                <a:rPr lang="zh-CN" altLang="en-US" i="0">
                                  <a:latin typeface="Cambria Math" panose="02040503050406030204" pitchFamily="18" charset="0"/>
                                </a:rPr>
                                <m:t>2</m:t>
                              </m:r>
                            </m:sup>
                          </m:sSubSup>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𝐿</m:t>
                              </m:r>
                            </m:sub>
                          </m:sSub>
                          <m:r>
                            <a:rPr lang="zh-CN" altLang="en-US" i="0">
                              <a:latin typeface="Cambria Math" panose="02040503050406030204" pitchFamily="18" charset="0"/>
                            </a:rPr>
                            <m:t>+</m:t>
                          </m:r>
                          <m:r>
                            <a:rPr lang="zh-CN" altLang="en-US" i="1">
                              <a:latin typeface="Cambria Math" panose="02040503050406030204" pitchFamily="18" charset="0"/>
                            </a:rPr>
                            <m:t>𝜆</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𝐺</m:t>
                              </m:r>
                            </m:e>
                            <m:sub>
                              <m:r>
                                <a:rPr lang="zh-CN" altLang="en-US" i="1">
                                  <a:latin typeface="Cambria Math" panose="02040503050406030204" pitchFamily="18" charset="0"/>
                                </a:rPr>
                                <m:t>𝑅</m:t>
                              </m:r>
                            </m:sub>
                            <m:sup>
                              <m:r>
                                <a:rPr lang="zh-CN" altLang="en-US" i="0">
                                  <a:latin typeface="Cambria Math" panose="02040503050406030204" pitchFamily="18" charset="0"/>
                                </a:rPr>
                                <m:t>2</m:t>
                              </m:r>
                            </m:sup>
                          </m:sSubSup>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𝑅</m:t>
                              </m:r>
                            </m:sub>
                          </m:sSub>
                          <m:r>
                            <a:rPr lang="zh-CN" altLang="en-US" i="0">
                              <a:latin typeface="Cambria Math" panose="02040503050406030204" pitchFamily="18" charset="0"/>
                            </a:rPr>
                            <m:t>+</m:t>
                          </m:r>
                          <m:r>
                            <a:rPr lang="zh-CN" altLang="en-US" i="1">
                              <a:latin typeface="Cambria Math" panose="02040503050406030204" pitchFamily="18" charset="0"/>
                            </a:rPr>
                            <m:t>𝜆</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𝐿</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𝑅</m:t>
                                      </m:r>
                                    </m:sub>
                                  </m:sSub>
                                </m:e>
                              </m:d>
                            </m:e>
                            <m:sup>
                              <m:r>
                                <a:rPr lang="zh-CN" altLang="en-US" i="0">
                                  <a:latin typeface="Cambria Math" panose="02040503050406030204" pitchFamily="18" charset="0"/>
                                </a:rPr>
                                <m:t>2</m:t>
                              </m:r>
                            </m:sup>
                          </m:sSup>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𝐿</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𝑅</m:t>
                              </m:r>
                            </m:sub>
                          </m:sSub>
                          <m:r>
                            <a:rPr lang="zh-CN" altLang="en-US" i="0">
                              <a:latin typeface="Cambria Math" panose="02040503050406030204" pitchFamily="18" charset="0"/>
                            </a:rPr>
                            <m:t>+</m:t>
                          </m:r>
                          <m:r>
                            <a:rPr lang="zh-CN" altLang="en-US" i="1">
                              <a:latin typeface="Cambria Math" panose="02040503050406030204" pitchFamily="18" charset="0"/>
                            </a:rPr>
                            <m:t>𝜆</m:t>
                          </m:r>
                        </m:den>
                      </m:f>
                      <m:r>
                        <a:rPr lang="en-US" altLang="zh-CN" b="0" i="0" smtClean="0">
                          <a:latin typeface="Cambria Math" panose="02040503050406030204" pitchFamily="18" charset="0"/>
                        </a:rPr>
                        <m:t>)</m:t>
                      </m:r>
                      <m:r>
                        <a:rPr lang="zh-CN" altLang="en-US" i="0">
                          <a:latin typeface="Cambria Math" panose="02040503050406030204" pitchFamily="18" charset="0"/>
                        </a:rPr>
                        <m:t>−</m:t>
                      </m:r>
                      <m:r>
                        <a:rPr lang="zh-CN" altLang="en-US" i="1">
                          <a:latin typeface="Cambria Math" panose="02040503050406030204" pitchFamily="18" charset="0"/>
                        </a:rPr>
                        <m:t>𝛾</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085480" y="4885522"/>
                <a:ext cx="5035866" cy="697883"/>
              </a:xfrm>
              <a:prstGeom prst="rect">
                <a:avLst/>
              </a:prstGeom>
              <a:blipFill>
                <a:blip r:embed="rId6"/>
                <a:stretch>
                  <a:fillRect/>
                </a:stretch>
              </a:blipFill>
            </p:spPr>
            <p:txBody>
              <a:bodyPr/>
              <a:lstStyle/>
              <a:p>
                <a:r>
                  <a:rPr lang="zh-CN" altLang="en-US">
                    <a:noFill/>
                  </a:rPr>
                  <a:t> </a:t>
                </a:r>
              </a:p>
            </p:txBody>
          </p:sp>
        </mc:Fallback>
      </mc:AlternateContent>
      <p:pic>
        <p:nvPicPr>
          <p:cNvPr id="13" name="图片 12"/>
          <p:cNvPicPr>
            <a:picLocks noChangeAspect="1"/>
          </p:cNvPicPr>
          <p:nvPr/>
        </p:nvPicPr>
        <p:blipFill>
          <a:blip r:embed="rId7"/>
          <a:stretch>
            <a:fillRect/>
          </a:stretch>
        </p:blipFill>
        <p:spPr>
          <a:xfrm>
            <a:off x="2055794" y="2483799"/>
            <a:ext cx="5095238" cy="1947619"/>
          </a:xfrm>
          <a:prstGeom prst="rect">
            <a:avLst/>
          </a:prstGeom>
        </p:spPr>
      </p:pic>
      <p:sp>
        <p:nvSpPr>
          <p:cNvPr id="6" name="矩形 5"/>
          <p:cNvSpPr/>
          <p:nvPr/>
        </p:nvSpPr>
        <p:spPr>
          <a:xfrm>
            <a:off x="3102166" y="2443105"/>
            <a:ext cx="537327" cy="307777"/>
          </a:xfrm>
          <a:prstGeom prst="rect">
            <a:avLst/>
          </a:prstGeom>
        </p:spPr>
        <p:txBody>
          <a:bodyPr wrap="none">
            <a:spAutoFit/>
          </a:bodyPr>
          <a:lstStyle/>
          <a:p>
            <a:r>
              <a:rPr lang="zh-CN" altLang="en-US" sz="14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阈值</a:t>
            </a:r>
            <a:endParaRPr lang="zh-CN" altLang="en-US" sz="1400" dirty="0">
              <a:solidFill>
                <a:schemeClr val="accent2"/>
              </a:solidFill>
            </a:endParaRPr>
          </a:p>
        </p:txBody>
      </p:sp>
      <p:sp>
        <p:nvSpPr>
          <p:cNvPr id="16" name="内容占位符 2">
            <a:extLst>
              <a:ext uri="{FF2B5EF4-FFF2-40B4-BE49-F238E27FC236}">
                <a16:creationId xmlns:a16="http://schemas.microsoft.com/office/drawing/2014/main" id="{B0DAA41D-EAD2-4F89-9615-BF03E9AF336C}"/>
              </a:ext>
            </a:extLst>
          </p:cNvPr>
          <p:cNvSpPr txBox="1">
            <a:spLocks/>
          </p:cNvSpPr>
          <p:nvPr/>
        </p:nvSpPr>
        <p:spPr>
          <a:xfrm>
            <a:off x="502442" y="5499251"/>
            <a:ext cx="8317218" cy="867876"/>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从左往右对于排序好的样例进行遍历，便能够决定此特征的最佳分裂点</a:t>
            </a:r>
          </a:p>
        </p:txBody>
      </p:sp>
    </p:spTree>
    <p:extLst>
      <p:ext uri="{BB962C8B-B14F-4D97-AF65-F5344CB8AC3E}">
        <p14:creationId xmlns:p14="http://schemas.microsoft.com/office/powerpoint/2010/main" val="1746541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48</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2" y="1285289"/>
            <a:ext cx="2215820"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分裂点搜寻算法</a:t>
            </a:r>
          </a:p>
        </p:txBody>
      </p: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B0DAA41D-EAD2-4F89-9615-BF03E9AF336C}"/>
                  </a:ext>
                </a:extLst>
              </p:cNvPr>
              <p:cNvSpPr txBox="1">
                <a:spLocks/>
              </p:cNvSpPr>
              <p:nvPr/>
            </p:nvSpPr>
            <p:spPr>
              <a:xfrm>
                <a:off x="502441" y="1730008"/>
                <a:ext cx="7912216" cy="490818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对于每一个节点，枚举所有可选特征</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对于每一个特征，根据特征数值对样例进行排序</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以线性时间进行样例遍历并且寻找该特征之下的最佳分裂点</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对于所有特征都寻找出最佳分裂点</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生长一棵深度为</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𝐾</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的树所需时间复杂度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复杂度为</a:t>
                </a:r>
                <a14:m>
                  <m:oMath xmlns:m="http://schemas.openxmlformats.org/officeDocument/2006/math">
                    <m:r>
                      <a:rPr lang="en-US" altLang="zh-CN" i="1">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𝑂</m:t>
                    </m:r>
                    <m:r>
                      <a:rPr lang="en-US" altLang="zh-CN" i="1">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𝑛𝑑𝐾</m:t>
                    </m:r>
                    <m:r>
                      <m:rPr>
                        <m:sty m:val="p"/>
                      </m:rPr>
                      <a:rPr lang="en-US" altLang="zh-CN" i="1">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log</m:t>
                    </m:r>
                    <m:r>
                      <a:rPr lang="en-US" altLang="zh-CN" i="1">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𝑛</m:t>
                    </m:r>
                    <m:r>
                      <a:rPr lang="en-US" altLang="zh-CN" i="1">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对于每一层，需要</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𝑂</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𝑛</m:t>
                    </m:r>
                    <m:r>
                      <m:rPr>
                        <m:sty m:val="p"/>
                      </m:r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log</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𝑛</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的时间复杂度进行排序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𝑑</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个特征，需要在</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𝐾</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层都进行排序操作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可以进行进一步</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优化</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（例如：近似方法或将排序好的特征进行缓存）</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扩展</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到大规模数据集</a:t>
                </a:r>
              </a:p>
              <a:p>
                <a:pPr marL="457200" lvl="1" indent="0">
                  <a:lnSpc>
                    <a:spcPct val="150000"/>
                  </a:lnSpc>
                  <a:buNone/>
                </a:pPr>
                <a:endPar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5"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1" y="1730008"/>
                <a:ext cx="7912216" cy="4908183"/>
              </a:xfrm>
              <a:prstGeom prst="rect">
                <a:avLst/>
              </a:prstGeom>
              <a:blipFill>
                <a:blip r:embed="rId4"/>
                <a:stretch>
                  <a:fillRect l="-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1485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GBDT</a:t>
            </a:r>
            <a:r>
              <a:rPr lang="zh-CN" altLang="en-US" dirty="0"/>
              <a:t>梯度提升决策树</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49</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2" y="1285289"/>
            <a:ext cx="1567427"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err="1">
                <a:latin typeface="Alibaba PuHuiTi Medium" pitchFamily="18" charset="-122"/>
                <a:ea typeface="Alibaba PuHuiTi Medium" pitchFamily="18" charset="-122"/>
                <a:cs typeface="Alibaba PuHuiTi Medium" pitchFamily="18" charset="-122"/>
              </a:rPr>
              <a:t>XGBoost</a:t>
            </a:r>
            <a:endParaRPr lang="zh-CN" altLang="en-US" dirty="0">
              <a:latin typeface="Alibaba PuHuiTi Medium" pitchFamily="18" charset="-122"/>
              <a:ea typeface="Alibaba PuHuiTi Medium" pitchFamily="18" charset="-122"/>
              <a:cs typeface="Alibaba PuHuiTi Medium" pitchFamily="18" charset="-122"/>
            </a:endParaRPr>
          </a:p>
        </p:txBody>
      </p:sp>
      <p:sp>
        <p:nvSpPr>
          <p:cNvPr id="15" name="内容占位符 2">
            <a:extLst>
              <a:ext uri="{FF2B5EF4-FFF2-40B4-BE49-F238E27FC236}">
                <a16:creationId xmlns:a16="http://schemas.microsoft.com/office/drawing/2014/main" id="{B0DAA41D-EAD2-4F89-9615-BF03E9AF336C}"/>
              </a:ext>
            </a:extLst>
          </p:cNvPr>
          <p:cNvSpPr txBox="1">
            <a:spLocks/>
          </p:cNvSpPr>
          <p:nvPr/>
        </p:nvSpPr>
        <p:spPr>
          <a:xfrm>
            <a:off x="502442" y="1730009"/>
            <a:ext cx="7660046" cy="85524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最有影响力以及最有效的</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GBDT</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工具包</a:t>
            </a:r>
          </a:p>
        </p:txBody>
      </p:sp>
      <p:pic>
        <p:nvPicPr>
          <p:cNvPr id="7" name="图片 6">
            <a:extLst>
              <a:ext uri="{FF2B5EF4-FFF2-40B4-BE49-F238E27FC236}">
                <a16:creationId xmlns:a16="http://schemas.microsoft.com/office/drawing/2014/main" id="{6B0E7A35-36B0-43C6-B1D5-9F36471E6BC0}"/>
              </a:ext>
            </a:extLst>
          </p:cNvPr>
          <p:cNvPicPr>
            <a:picLocks noChangeAspect="1"/>
          </p:cNvPicPr>
          <p:nvPr/>
        </p:nvPicPr>
        <p:blipFill>
          <a:blip r:embed="rId2"/>
          <a:stretch>
            <a:fillRect/>
          </a:stretch>
        </p:blipFill>
        <p:spPr>
          <a:xfrm>
            <a:off x="0" y="2580086"/>
            <a:ext cx="9144000" cy="2157731"/>
          </a:xfrm>
          <a:prstGeom prst="rect">
            <a:avLst/>
          </a:prstGeom>
        </p:spPr>
      </p:pic>
      <p:sp>
        <p:nvSpPr>
          <p:cNvPr id="8" name="矩形 7"/>
          <p:cNvSpPr/>
          <p:nvPr/>
        </p:nvSpPr>
        <p:spPr>
          <a:xfrm>
            <a:off x="2786222" y="5144089"/>
            <a:ext cx="3664786" cy="369332"/>
          </a:xfrm>
          <a:prstGeom prst="rect">
            <a:avLst/>
          </a:prstGeom>
        </p:spPr>
        <p:txBody>
          <a:bodyPr wrap="none">
            <a:spAutoFit/>
          </a:bodyPr>
          <a:lstStyle/>
          <a:p>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https://xgboost.readthedocs.io</a:t>
            </a:r>
          </a:p>
        </p:txBody>
      </p:sp>
      <p:sp>
        <p:nvSpPr>
          <p:cNvPr id="9" name="页脚占位符 2">
            <a:extLst>
              <a:ext uri="{FF2B5EF4-FFF2-40B4-BE49-F238E27FC236}">
                <a16:creationId xmlns:a16="http://schemas.microsoft.com/office/drawing/2014/main" id="{212C3C6E-070A-4204-881E-86E1C6A643A3}"/>
              </a:ext>
            </a:extLst>
          </p:cNvPr>
          <p:cNvSpPr>
            <a:spLocks noGrp="1"/>
          </p:cNvSpPr>
          <p:nvPr>
            <p:ph type="ftr" sz="quarter" idx="11"/>
          </p:nvPr>
        </p:nvSpPr>
        <p:spPr>
          <a:xfrm>
            <a:off x="503853" y="6249599"/>
            <a:ext cx="6371732" cy="194828"/>
          </a:xfrm>
        </p:spPr>
        <p:txBody>
          <a:bodyPr/>
          <a:lstStyle/>
          <a:p>
            <a:r>
              <a:rPr lang="en-US" altLang="zh-CN" dirty="0"/>
              <a:t>T Chen, C </a:t>
            </a:r>
            <a:r>
              <a:rPr lang="en-US" altLang="zh-CN" dirty="0" err="1"/>
              <a:t>Guestrin</a:t>
            </a:r>
            <a:r>
              <a:rPr lang="en-US" altLang="zh-CN" dirty="0"/>
              <a:t>. </a:t>
            </a:r>
            <a:r>
              <a:rPr lang="en-US" altLang="zh-CN" dirty="0" err="1"/>
              <a:t>XGBoost</a:t>
            </a:r>
            <a:r>
              <a:rPr lang="en-US" altLang="zh-CN" dirty="0"/>
              <a:t>: A Scalable Tree Boosting System. KDD 2016.</a:t>
            </a:r>
          </a:p>
        </p:txBody>
      </p:sp>
    </p:spTree>
    <p:extLst>
      <p:ext uri="{BB962C8B-B14F-4D97-AF65-F5344CB8AC3E}">
        <p14:creationId xmlns:p14="http://schemas.microsoft.com/office/powerpoint/2010/main" val="3037100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Bagging</a:t>
            </a:r>
            <a:r>
              <a:rPr lang="zh-CN" altLang="en-US" dirty="0"/>
              <a:t>算法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5</a:t>
            </a:fld>
            <a:endParaRPr lang="zh-CN" altLang="en-US" dirty="0"/>
          </a:p>
        </p:txBody>
      </p:sp>
      <p:sp>
        <p:nvSpPr>
          <p:cNvPr id="6" name="内容占位符 2">
            <a:extLst>
              <a:ext uri="{FF2B5EF4-FFF2-40B4-BE49-F238E27FC236}">
                <a16:creationId xmlns:a16="http://schemas.microsoft.com/office/drawing/2014/main" id="{F38B6B42-252A-41A7-9483-5427BEAD7806}"/>
              </a:ext>
            </a:extLst>
          </p:cNvPr>
          <p:cNvSpPr txBox="1">
            <a:spLocks/>
          </p:cNvSpPr>
          <p:nvPr/>
        </p:nvSpPr>
        <p:spPr>
          <a:xfrm>
            <a:off x="681738" y="1539133"/>
            <a:ext cx="7953661" cy="152721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Bagging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有效的原因是与原始模型相比偏差相同但是降低了方差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在整个数据集上进行训练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对低偏差和高方差的预测模型尤其有效果</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D64A3A-886A-491D-B921-39E8E17C9CC1}"/>
                  </a:ext>
                </a:extLst>
              </p:cNvPr>
              <p:cNvSpPr/>
              <p:nvPr/>
            </p:nvSpPr>
            <p:spPr>
              <a:xfrm>
                <a:off x="1378818" y="3066345"/>
                <a:ext cx="582211" cy="667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smtClean="0">
                              <a:latin typeface="Cambria Math" panose="02040503050406030204" pitchFamily="18" charset="0"/>
                            </a:rPr>
                          </m:ctrlPr>
                        </m:mPr>
                        <m:mr>
                          <m:e/>
                          <m:e/>
                        </m:mr>
                        <m:mr>
                          <m:e/>
                          <m:e/>
                        </m:mr>
                        <m:mr>
                          <m:e/>
                          <m:e/>
                        </m:mr>
                      </m:m>
                    </m:oMath>
                  </m:oMathPara>
                </a14:m>
                <a:endParaRPr lang="zh-CN" altLang="en-US" dirty="0"/>
              </a:p>
            </p:txBody>
          </p:sp>
        </mc:Choice>
        <mc:Fallback xmlns="">
          <p:sp>
            <p:nvSpPr>
              <p:cNvPr id="9" name="矩形 8">
                <a:extLst>
                  <a:ext uri="{FF2B5EF4-FFF2-40B4-BE49-F238E27FC236}">
                    <a16:creationId xmlns:a16="http://schemas.microsoft.com/office/drawing/2014/main" id="{24D64A3A-886A-491D-B921-39E8E17C9CC1}"/>
                  </a:ext>
                </a:extLst>
              </p:cNvPr>
              <p:cNvSpPr>
                <a:spLocks noRot="1" noChangeAspect="1" noMove="1" noResize="1" noEditPoints="1" noAdjustHandles="1" noChangeArrowheads="1" noChangeShapeType="1" noTextEdit="1"/>
              </p:cNvSpPr>
              <p:nvPr/>
            </p:nvSpPr>
            <p:spPr>
              <a:xfrm>
                <a:off x="1378818" y="3066345"/>
                <a:ext cx="582211" cy="667555"/>
              </a:xfrm>
              <a:prstGeom prst="rect">
                <a:avLst/>
              </a:prstGeom>
              <a:blipFill>
                <a:blip r:embed="rId5"/>
                <a:stretch>
                  <a:fillRect/>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8D09D588-F1B2-43DD-BC6E-70F6BB334AF9}"/>
              </a:ext>
            </a:extLst>
          </p:cNvPr>
          <p:cNvSpPr txBox="1">
            <a:spLocks/>
          </p:cNvSpPr>
          <p:nvPr/>
        </p:nvSpPr>
        <p:spPr>
          <a:xfrm>
            <a:off x="773868" y="3824322"/>
            <a:ext cx="7953661" cy="6675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用自举采样的数据进行训练得到的模型很可能是有一定相关性的</a:t>
            </a:r>
          </a:p>
        </p:txBody>
      </p:sp>
      <p:sp>
        <p:nvSpPr>
          <p:cNvPr id="10" name="文本占位符 3 1">
            <a:extLst>
              <a:ext uri="{FF2B5EF4-FFF2-40B4-BE49-F238E27FC236}">
                <a16:creationId xmlns:a16="http://schemas.microsoft.com/office/drawing/2014/main" id="{85969098-0064-46DF-9637-6DFFC29750B1}"/>
              </a:ext>
            </a:extLst>
          </p:cNvPr>
          <p:cNvSpPr txBox="1">
            <a:spLocks/>
          </p:cNvSpPr>
          <p:nvPr/>
        </p:nvSpPr>
        <p:spPr>
          <a:xfrm>
            <a:off x="681738" y="3237882"/>
            <a:ext cx="1021802" cy="496018"/>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问题</a:t>
            </a:r>
            <a:endParaRPr lang="en-US" altLang="zh-CN"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425CB0-B5FD-4986-AD00-850A59195126}"/>
                  </a:ext>
                </a:extLst>
              </p:cNvPr>
              <p:cNvSpPr/>
              <p:nvPr/>
            </p:nvSpPr>
            <p:spPr>
              <a:xfrm>
                <a:off x="2317750" y="4638918"/>
                <a:ext cx="3498850"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var</m:t>
                      </m:r>
                      <m:r>
                        <a:rPr lang="en-US" altLang="zh-CN" b="0" i="1" smtClean="0">
                          <a:latin typeface="Cambria Math" panose="02040503050406030204" pitchFamily="18" charset="0"/>
                        </a:rPr>
                        <m:t>=</m:t>
                      </m:r>
                      <m:r>
                        <a:rPr lang="zh-CN" altLang="en-US" i="1">
                          <a:latin typeface="Cambria Math" panose="02040503050406030204" pitchFamily="18" charset="0"/>
                        </a:rPr>
                        <m:t>𝜌</m:t>
                      </m:r>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r>
                            <a:rPr lang="zh-CN" altLang="en-US" i="1">
                              <a:latin typeface="Cambria Math" panose="02040503050406030204" pitchFamily="18" charset="0"/>
                            </a:rPr>
                            <m:t>𝜌</m:t>
                          </m:r>
                        </m:num>
                        <m:den>
                          <m:r>
                            <a:rPr lang="zh-CN" altLang="en-US" i="1">
                              <a:latin typeface="Cambria Math" panose="02040503050406030204" pitchFamily="18" charset="0"/>
                            </a:rPr>
                            <m:t>𝐵</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oMath>
                  </m:oMathPara>
                </a14:m>
                <a:endParaRPr lang="zh-CN" altLang="en-US" dirty="0"/>
              </a:p>
            </p:txBody>
          </p:sp>
        </mc:Choice>
        <mc:Fallback xmlns="">
          <p:sp>
            <p:nvSpPr>
              <p:cNvPr id="11" name="矩形 10">
                <a:extLst>
                  <a:ext uri="{FF2B5EF4-FFF2-40B4-BE49-F238E27FC236}">
                    <a16:creationId xmlns:a16="http://schemas.microsoft.com/office/drawing/2014/main" id="{18425CB0-B5FD-4986-AD00-850A59195126}"/>
                  </a:ext>
                </a:extLst>
              </p:cNvPr>
              <p:cNvSpPr>
                <a:spLocks noRot="1" noChangeAspect="1" noMove="1" noResize="1" noEditPoints="1" noAdjustHandles="1" noChangeArrowheads="1" noChangeShapeType="1" noTextEdit="1"/>
              </p:cNvSpPr>
              <p:nvPr/>
            </p:nvSpPr>
            <p:spPr>
              <a:xfrm>
                <a:off x="2317750" y="4638918"/>
                <a:ext cx="3498850" cy="61093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530C87B-5CCC-45FF-8652-7A4A6D56EFF5}"/>
                  </a:ext>
                </a:extLst>
              </p:cNvPr>
              <p:cNvSpPr/>
              <p:nvPr/>
            </p:nvSpPr>
            <p:spPr>
              <a:xfrm>
                <a:off x="2749550" y="5231795"/>
                <a:ext cx="3498850"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zh-CN" altLang="en-US" i="1">
                          <a:latin typeface="Cambria Math" panose="02040503050406030204" pitchFamily="18" charset="0"/>
                        </a:rPr>
                        <m:t>𝜌</m:t>
                      </m:r>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a:latin typeface="Cambria Math" panose="02040503050406030204" pitchFamily="18" charset="0"/>
                            </a:rPr>
                            <m:t>2</m:t>
                          </m:r>
                        </m:sup>
                      </m:sSup>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𝐵</m:t>
                              </m:r>
                            </m:den>
                          </m:f>
                        </m:e>
                      </m:d>
                      <m:r>
                        <a:rPr lang="en-US" altLang="zh-CN" i="1">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𝐵</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a:latin typeface="Cambria Math" panose="02040503050406030204" pitchFamily="18" charset="0"/>
                            </a:rPr>
                            <m:t>2</m:t>
                          </m:r>
                        </m:sup>
                      </m:sSup>
                    </m:oMath>
                  </m:oMathPara>
                </a14:m>
                <a:endParaRPr lang="zh-CN" altLang="en-US" dirty="0"/>
              </a:p>
            </p:txBody>
          </p:sp>
        </mc:Choice>
        <mc:Fallback xmlns="">
          <p:sp>
            <p:nvSpPr>
              <p:cNvPr id="12" name="矩形 11">
                <a:extLst>
                  <a:ext uri="{FF2B5EF4-FFF2-40B4-BE49-F238E27FC236}">
                    <a16:creationId xmlns:a16="http://schemas.microsoft.com/office/drawing/2014/main" id="{5530C87B-5CCC-45FF-8652-7A4A6D56EFF5}"/>
                  </a:ext>
                </a:extLst>
              </p:cNvPr>
              <p:cNvSpPr>
                <a:spLocks noRot="1" noChangeAspect="1" noMove="1" noResize="1" noEditPoints="1" noAdjustHandles="1" noChangeArrowheads="1" noChangeShapeType="1" noTextEdit="1"/>
              </p:cNvSpPr>
              <p:nvPr/>
            </p:nvSpPr>
            <p:spPr>
              <a:xfrm>
                <a:off x="2749550" y="5231795"/>
                <a:ext cx="3498850" cy="714683"/>
              </a:xfrm>
              <a:prstGeom prst="rect">
                <a:avLst/>
              </a:prstGeom>
              <a:blipFill>
                <a:blip r:embed="rId8"/>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FBE3D687-EA72-4650-A431-A371370F2D23}"/>
              </a:ext>
            </a:extLst>
          </p:cNvPr>
          <p:cNvSpPr txBox="1"/>
          <p:nvPr/>
        </p:nvSpPr>
        <p:spPr>
          <a:xfrm>
            <a:off x="3293745" y="6120368"/>
            <a:ext cx="2954655" cy="369332"/>
          </a:xfrm>
          <a:prstGeom prst="rect">
            <a:avLst/>
          </a:prstGeom>
          <a:noFill/>
        </p:spPr>
        <p:txBody>
          <a:bodyPr wrap="none" rtlCol="0">
            <a:spAutoFit/>
          </a:bodyPr>
          <a:lstStyle/>
          <a:p>
            <a:r>
              <a:rPr lang="zh-CN" altLang="en-US" dirty="0">
                <a:solidFill>
                  <a:srgbClr val="00B0F0"/>
                </a:solidFill>
              </a:rPr>
              <a:t>越小，最后集成的方差越小</a:t>
            </a:r>
          </a:p>
        </p:txBody>
      </p:sp>
      <p:cxnSp>
        <p:nvCxnSpPr>
          <p:cNvPr id="15" name="直接箭头连接符 14">
            <a:extLst>
              <a:ext uri="{FF2B5EF4-FFF2-40B4-BE49-F238E27FC236}">
                <a16:creationId xmlns:a16="http://schemas.microsoft.com/office/drawing/2014/main" id="{D87271BD-D2D6-46AB-BBAE-43BD652FC6FA}"/>
              </a:ext>
            </a:extLst>
          </p:cNvPr>
          <p:cNvCxnSpPr/>
          <p:nvPr/>
        </p:nvCxnSpPr>
        <p:spPr>
          <a:xfrm flipH="1" flipV="1">
            <a:off x="3683000" y="5781378"/>
            <a:ext cx="6350" cy="33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708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6" name="文本框 5">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深度森林</a:t>
            </a:r>
          </a:p>
        </p:txBody>
      </p:sp>
      <p:sp>
        <p:nvSpPr>
          <p:cNvPr id="7" name="文本框 6">
            <a:extLst>
              <a:ext uri="{FF2B5EF4-FFF2-40B4-BE49-F238E27FC236}">
                <a16:creationId xmlns:a16="http://schemas.microsoft.com/office/drawing/2014/main" id="{DBED3DF7-FB71-425D-AFE0-12D254584D68}"/>
              </a:ext>
            </a:extLst>
          </p:cNvPr>
          <p:cNvSpPr txBox="1"/>
          <p:nvPr/>
        </p:nvSpPr>
        <p:spPr>
          <a:xfrm>
            <a:off x="2317728" y="4895751"/>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讲师：张伟楠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026" name="Picture 2" descr="周志华-王选奖-中国计算机学会">
            <a:extLst>
              <a:ext uri="{FF2B5EF4-FFF2-40B4-BE49-F238E27FC236}">
                <a16:creationId xmlns:a16="http://schemas.microsoft.com/office/drawing/2014/main" id="{79454C31-9689-E674-E7C2-AEA6F0BC9DA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84322" y="603973"/>
            <a:ext cx="1478838" cy="197788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1892D77-7183-412B-E84A-719C5D704AF2}"/>
              </a:ext>
            </a:extLst>
          </p:cNvPr>
          <p:cNvSpPr txBox="1"/>
          <p:nvPr/>
        </p:nvSpPr>
        <p:spPr>
          <a:xfrm>
            <a:off x="1123820" y="1463799"/>
            <a:ext cx="4094922" cy="923330"/>
          </a:xfrm>
          <a:prstGeom prst="rect">
            <a:avLst/>
          </a:prstGeom>
          <a:noFill/>
        </p:spPr>
        <p:txBody>
          <a:bodyPr wrap="square">
            <a:spAutoFit/>
          </a:bodyPr>
          <a:lstStyle/>
          <a:p>
            <a:r>
              <a:rPr lang="en-US" altLang="zh-CN" dirty="0" err="1"/>
              <a:t>Zhi-hua</a:t>
            </a:r>
            <a:r>
              <a:rPr lang="zh-CN" altLang="en-US" dirty="0"/>
              <a:t> </a:t>
            </a:r>
            <a:r>
              <a:rPr lang="en-US" altLang="zh-CN" dirty="0"/>
              <a:t>Zhou,</a:t>
            </a:r>
            <a:r>
              <a:rPr lang="zh-CN" altLang="en-US" dirty="0"/>
              <a:t> </a:t>
            </a:r>
            <a:r>
              <a:rPr lang="en-US" altLang="zh-CN" dirty="0"/>
              <a:t>Ji</a:t>
            </a:r>
            <a:r>
              <a:rPr lang="zh-CN" altLang="en-US" dirty="0"/>
              <a:t> </a:t>
            </a:r>
            <a:r>
              <a:rPr lang="en-US" altLang="zh-CN" dirty="0"/>
              <a:t>Feng.</a:t>
            </a:r>
            <a:r>
              <a:rPr lang="zh-CN" altLang="en-US" dirty="0"/>
              <a:t> </a:t>
            </a:r>
            <a:r>
              <a:rPr lang="en-US" altLang="zh-CN" dirty="0"/>
              <a:t>Deep Forest: Towards an Alternative to Deep Neural Networks.</a:t>
            </a:r>
            <a:r>
              <a:rPr lang="zh-CN" altLang="en-US" dirty="0"/>
              <a:t> </a:t>
            </a:r>
            <a:r>
              <a:rPr lang="en-US" altLang="zh-CN" dirty="0"/>
              <a:t>IJCAI</a:t>
            </a:r>
            <a:r>
              <a:rPr lang="zh-CN" altLang="en-US" dirty="0"/>
              <a:t> </a:t>
            </a:r>
            <a:r>
              <a:rPr lang="en-US" altLang="zh-CN" dirty="0"/>
              <a:t>2017.</a:t>
            </a:r>
            <a:endParaRPr lang="zh-CN" altLang="en-US" dirty="0"/>
          </a:p>
        </p:txBody>
      </p:sp>
      <p:sp>
        <p:nvSpPr>
          <p:cNvPr id="10" name="文本框 9">
            <a:extLst>
              <a:ext uri="{FF2B5EF4-FFF2-40B4-BE49-F238E27FC236}">
                <a16:creationId xmlns:a16="http://schemas.microsoft.com/office/drawing/2014/main" id="{AF0334F3-BB22-69FB-977C-4E321F77540A}"/>
              </a:ext>
            </a:extLst>
          </p:cNvPr>
          <p:cNvSpPr txBox="1"/>
          <p:nvPr/>
        </p:nvSpPr>
        <p:spPr>
          <a:xfrm>
            <a:off x="5367370" y="2983009"/>
            <a:ext cx="2312741"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南京大学周志华教授</a:t>
            </a:r>
          </a:p>
        </p:txBody>
      </p:sp>
      <p:sp>
        <p:nvSpPr>
          <p:cNvPr id="11" name="文本框 10">
            <a:extLst>
              <a:ext uri="{FF2B5EF4-FFF2-40B4-BE49-F238E27FC236}">
                <a16:creationId xmlns:a16="http://schemas.microsoft.com/office/drawing/2014/main" id="{55D4720E-9E16-93C8-2B96-3BF65928918B}"/>
              </a:ext>
            </a:extLst>
          </p:cNvPr>
          <p:cNvSpPr txBox="1"/>
          <p:nvPr/>
        </p:nvSpPr>
        <p:spPr>
          <a:xfrm>
            <a:off x="5367370" y="2662225"/>
            <a:ext cx="2312741" cy="369332"/>
          </a:xfrm>
          <a:prstGeom prst="rect">
            <a:avLst/>
          </a:prstGeom>
          <a:noFill/>
        </p:spPr>
        <p:txBody>
          <a:bodyPr wrap="square" rtlCol="0" anchor="ctr">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本节材料来自</a:t>
            </a:r>
          </a:p>
        </p:txBody>
      </p:sp>
    </p:spTree>
    <p:extLst>
      <p:ext uri="{BB962C8B-B14F-4D97-AF65-F5344CB8AC3E}">
        <p14:creationId xmlns:p14="http://schemas.microsoft.com/office/powerpoint/2010/main" val="3220968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51</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409484"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深度学习</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2" y="1730008"/>
            <a:ext cx="7660046" cy="86356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近年来，深度学习取得了巨大成功</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内容占位符 2">
            <a:extLst>
              <a:ext uri="{FF2B5EF4-FFF2-40B4-BE49-F238E27FC236}">
                <a16:creationId xmlns:a16="http://schemas.microsoft.com/office/drawing/2014/main" id="{B0DAA41D-EAD2-4F89-9615-BF03E9AF336C}"/>
              </a:ext>
            </a:extLst>
          </p:cNvPr>
          <p:cNvSpPr txBox="1">
            <a:spLocks/>
          </p:cNvSpPr>
          <p:nvPr/>
        </p:nvSpPr>
        <p:spPr>
          <a:xfrm>
            <a:off x="502442" y="4101252"/>
            <a:ext cx="8070058" cy="196084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然而，</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“深度学习”到底是什么？</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现在而言，深度学习</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深度神经网络（</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DNNs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SIAM (</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Society for Industrial and Applied Mathematics</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的例子</a:t>
            </a:r>
          </a:p>
        </p:txBody>
      </p:sp>
      <p:pic>
        <p:nvPicPr>
          <p:cNvPr id="8" name="图片 7"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186" y="2488505"/>
            <a:ext cx="6883270" cy="1612747"/>
          </a:xfrm>
          <a:prstGeom prst="rect">
            <a:avLst/>
          </a:prstGeom>
        </p:spPr>
      </p:pic>
    </p:spTree>
    <p:extLst>
      <p:ext uri="{BB962C8B-B14F-4D97-AF65-F5344CB8AC3E}">
        <p14:creationId xmlns:p14="http://schemas.microsoft.com/office/powerpoint/2010/main" val="3054165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52</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409484"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深度学习</a:t>
            </a:r>
          </a:p>
        </p:txBody>
      </p:sp>
      <p:pic>
        <p:nvPicPr>
          <p:cNvPr id="9" name="图片 8"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186" y="1797384"/>
            <a:ext cx="6626515" cy="4443080"/>
          </a:xfrm>
          <a:prstGeom prst="rect">
            <a:avLst/>
          </a:prstGeom>
        </p:spPr>
      </p:pic>
    </p:spTree>
    <p:extLst>
      <p:ext uri="{BB962C8B-B14F-4D97-AF65-F5344CB8AC3E}">
        <p14:creationId xmlns:p14="http://schemas.microsoft.com/office/powerpoint/2010/main" val="601815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53</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268133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深度模型的一种解释</a:t>
            </a:r>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1" y="1730008"/>
                <a:ext cx="8317217" cy="157014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增加模型复杂度</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增强学习能力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增加隐层</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单元数</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（模型宽度）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增加隐层的</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层数</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（模型深度）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1" y="1730008"/>
                <a:ext cx="8317217" cy="1570145"/>
              </a:xfrm>
              <a:prstGeom prst="rect">
                <a:avLst/>
              </a:prstGeom>
              <a:blipFill>
                <a:blip r:embed="rId4"/>
                <a:stretch>
                  <a:fillRect l="-4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0DAA41D-EAD2-4F89-9615-BF03E9AF336C}"/>
                  </a:ext>
                </a:extLst>
              </p:cNvPr>
              <p:cNvSpPr txBox="1">
                <a:spLocks/>
              </p:cNvSpPr>
              <p:nvPr/>
            </p:nvSpPr>
            <p:spPr>
              <a:xfrm>
                <a:off x="502441" y="3705310"/>
                <a:ext cx="8137924" cy="196084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增加模型复杂度</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加大过拟合风险以及训练难度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针对过拟合：提供大量训练</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针对训练：提供高效的</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算力</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机器</a:t>
                </a:r>
              </a:p>
            </p:txBody>
          </p:sp>
        </mc:Choice>
        <mc:Fallback xmlns="">
          <p:sp>
            <p:nvSpPr>
              <p:cNvPr id="6"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1" y="3705310"/>
                <a:ext cx="8137924" cy="1960843"/>
              </a:xfrm>
              <a:prstGeom prst="rect">
                <a:avLst/>
              </a:prstGeom>
              <a:blipFill>
                <a:blip r:embed="rId5"/>
                <a:stretch>
                  <a:fillRect l="-449"/>
                </a:stretch>
              </a:blipFill>
            </p:spPr>
            <p:txBody>
              <a:bodyPr/>
              <a:lstStyle/>
              <a:p>
                <a:r>
                  <a:rPr lang="zh-CN" altLang="en-US">
                    <a:noFill/>
                  </a:rPr>
                  <a:t> </a:t>
                </a:r>
              </a:p>
            </p:txBody>
          </p:sp>
        </mc:Fallback>
      </mc:AlternateContent>
      <p:sp>
        <p:nvSpPr>
          <p:cNvPr id="3" name="圆角矩形 2"/>
          <p:cNvSpPr/>
          <p:nvPr/>
        </p:nvSpPr>
        <p:spPr>
          <a:xfrm>
            <a:off x="4750700" y="4412937"/>
            <a:ext cx="3832686" cy="1191816"/>
          </a:xfrm>
          <a:prstGeom prst="roundRect">
            <a:avLst/>
          </a:prstGeom>
          <a:ln w="19050">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当经过多层的反向传播，误差的梯度将会</a:t>
            </a: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发散</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，收敛到稳定状态将会非常困难：</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742950" lvl="1" indent="-285750">
              <a:buFont typeface="Arial" panose="020B0604020202020204" pitchFamily="34" charset="0"/>
              <a:buChar char="•"/>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传统的反向传播算法将会</a:t>
            </a:r>
            <a:r>
              <a:rPr lang="zh-CN" altLang="en-US" sz="16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失</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效，需要使用许多</a:t>
            </a: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技巧</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进行训练</a:t>
            </a:r>
            <a:endParaRPr lang="en-US" altLang="zh-CN" sz="16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1" name="圆角矩形 10"/>
          <p:cNvSpPr/>
          <p:nvPr/>
        </p:nvSpPr>
        <p:spPr>
          <a:xfrm>
            <a:off x="4750699" y="2321601"/>
            <a:ext cx="3832687" cy="919401"/>
          </a:xfrm>
          <a:prstGeom prst="roundRect">
            <a:avLst/>
          </a:prstGeom>
          <a:ln w="190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增加隐层的层数更为高效：</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742950" lvl="1" indent="-285750">
              <a:buFont typeface="Arial" panose="020B0604020202020204" pitchFamily="34" charset="0"/>
              <a:buChar char="•"/>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增加了具有</a:t>
            </a: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激活函数</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的单元数</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742950" lvl="1" indent="-285750">
              <a:buFont typeface="Arial" panose="020B0604020202020204" pitchFamily="34" charset="0"/>
              <a:buChar char="•"/>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增加了函数的</a:t>
            </a: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嵌入深度</a:t>
            </a:r>
            <a:endPar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9579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54</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2365447"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latin typeface="Alibaba PuHuiTi Medium" pitchFamily="18" charset="-122"/>
                <a:ea typeface="Alibaba PuHuiTi Medium" pitchFamily="18" charset="-122"/>
                <a:cs typeface="Alibaba PuHuiTi Medium" pitchFamily="18" charset="-122"/>
              </a:rPr>
              <a:t>DNNs</a:t>
            </a:r>
            <a:r>
              <a:rPr lang="zh-CN" altLang="en-US" dirty="0">
                <a:latin typeface="Alibaba PuHuiTi Medium" pitchFamily="18" charset="-122"/>
                <a:ea typeface="Alibaba PuHuiTi Medium" pitchFamily="18" charset="-122"/>
                <a:cs typeface="Alibaba PuHuiTi Medium" pitchFamily="18" charset="-122"/>
              </a:rPr>
              <a:t>成功的关键</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2" y="1730008"/>
            <a:ext cx="7660046" cy="122932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庞大</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的训练数据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减小</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过拟合</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风险最为简单有效的方式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内容占位符 2">
            <a:extLst>
              <a:ext uri="{FF2B5EF4-FFF2-40B4-BE49-F238E27FC236}">
                <a16:creationId xmlns:a16="http://schemas.microsoft.com/office/drawing/2014/main" id="{B0DAA41D-EAD2-4F89-9615-BF03E9AF336C}"/>
              </a:ext>
            </a:extLst>
          </p:cNvPr>
          <p:cNvSpPr txBox="1">
            <a:spLocks/>
          </p:cNvSpPr>
          <p:nvPr/>
        </p:nvSpPr>
        <p:spPr>
          <a:xfrm>
            <a:off x="502442" y="2755913"/>
            <a:ext cx="7660046" cy="133395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nSpc>
                <a:spcPct val="200000"/>
              </a:lnSpc>
              <a:spcBef>
                <a:spcPts val="1000"/>
              </a:spcBef>
              <a:buSzPct val="88000"/>
              <a:buFont typeface="Wingdings" pitchFamily="2" charset="2"/>
              <a:buChar char="p"/>
            </a:pPr>
            <a:r>
              <a:rPr lang="zh-CN" altLang="en-US" sz="20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高效</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的算力机器</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针对大模型：没有</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GPU</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的加速，</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DNNs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无法如此成功</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内容占位符 2">
            <a:extLst>
              <a:ext uri="{FF2B5EF4-FFF2-40B4-BE49-F238E27FC236}">
                <a16:creationId xmlns:a16="http://schemas.microsoft.com/office/drawing/2014/main" id="{B0DAA41D-EAD2-4F89-9615-BF03E9AF336C}"/>
              </a:ext>
            </a:extLst>
          </p:cNvPr>
          <p:cNvSpPr txBox="1">
            <a:spLocks/>
          </p:cNvSpPr>
          <p:nvPr/>
        </p:nvSpPr>
        <p:spPr>
          <a:xfrm>
            <a:off x="502442" y="3788949"/>
            <a:ext cx="8137923" cy="238475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nSpc>
                <a:spcPct val="200000"/>
              </a:lnSpc>
              <a:spcBef>
                <a:spcPts val="1000"/>
              </a:spcBef>
              <a:buSzPct val="88000"/>
              <a:buFont typeface="Wingdings" pitchFamily="2" charset="2"/>
              <a:buChar char="p"/>
            </a:pPr>
            <a:r>
              <a:rPr lang="zh-CN" altLang="en-US" sz="20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训练技巧</a:t>
            </a:r>
            <a:endParaRPr lang="en-US" altLang="zh-CN" sz="20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启发式，甚至是无法解释的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使用传统的反向传播算法，误差的梯度可能会在多层传播以后</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发散</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，很难收敛到稳定状态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897159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55</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5" y="1285289"/>
            <a:ext cx="1866682"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latin typeface="Alibaba PuHuiTi Medium" pitchFamily="18" charset="-122"/>
                <a:ea typeface="Alibaba PuHuiTi Medium" pitchFamily="18" charset="-122"/>
                <a:cs typeface="Alibaba PuHuiTi Medium" pitchFamily="18" charset="-122"/>
              </a:rPr>
              <a:t>DNNs</a:t>
            </a:r>
            <a:r>
              <a:rPr lang="zh-CN" altLang="en-US" dirty="0">
                <a:latin typeface="Alibaba PuHuiTi Medium" pitchFamily="18" charset="-122"/>
                <a:ea typeface="Alibaba PuHuiTi Medium" pitchFamily="18" charset="-122"/>
                <a:cs typeface="Alibaba PuHuiTi Medium" pitchFamily="18" charset="-122"/>
              </a:rPr>
              <a:t>的本质</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1" y="1633297"/>
            <a:ext cx="8137923" cy="7970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表示学习</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4" name="内容占位符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5604" y="2389832"/>
            <a:ext cx="6031596" cy="3914369"/>
          </a:xfrm>
          <a:prstGeom prst="rect">
            <a:avLst/>
          </a:prstGeom>
        </p:spPr>
      </p:pic>
    </p:spTree>
    <p:extLst>
      <p:ext uri="{BB962C8B-B14F-4D97-AF65-F5344CB8AC3E}">
        <p14:creationId xmlns:p14="http://schemas.microsoft.com/office/powerpoint/2010/main" val="1582149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56</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5" y="1285289"/>
            <a:ext cx="1866682"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latin typeface="Alibaba PuHuiTi Medium" pitchFamily="18" charset="-122"/>
                <a:ea typeface="Alibaba PuHuiTi Medium" pitchFamily="18" charset="-122"/>
                <a:cs typeface="Alibaba PuHuiTi Medium" pitchFamily="18" charset="-122"/>
              </a:rPr>
              <a:t>DNNs</a:t>
            </a:r>
            <a:r>
              <a:rPr lang="zh-CN" altLang="en-US" dirty="0">
                <a:latin typeface="Alibaba PuHuiTi Medium" pitchFamily="18" charset="-122"/>
                <a:ea typeface="Alibaba PuHuiTi Medium" pitchFamily="18" charset="-122"/>
                <a:cs typeface="Alibaba PuHuiTi Medium" pitchFamily="18" charset="-122"/>
              </a:rPr>
              <a:t>的本质</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5" y="1633948"/>
            <a:ext cx="8137923" cy="7970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表示学习</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4" name="内容占位符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5604" y="2387639"/>
            <a:ext cx="6031596" cy="3914369"/>
          </a:xfrm>
          <a:prstGeom prst="rect">
            <a:avLst/>
          </a:prstGeom>
        </p:spPr>
      </p:pic>
      <p:sp>
        <p:nvSpPr>
          <p:cNvPr id="3" name="圆角矩形 2"/>
          <p:cNvSpPr/>
          <p:nvPr/>
        </p:nvSpPr>
        <p:spPr>
          <a:xfrm>
            <a:off x="1435786" y="2285391"/>
            <a:ext cx="6258605" cy="2009061"/>
          </a:xfrm>
          <a:prstGeom prst="roundRect">
            <a:avLst/>
          </a:prstGeom>
          <a:solidFill>
            <a:schemeClr val="bg2"/>
          </a:solidFill>
        </p:spPr>
        <p:txBody>
          <a:bodyPr wrap="square">
            <a:spAutoFit/>
          </a:bodyPr>
          <a:lstStyle/>
          <a:p>
            <a:pPr algn="ctr">
              <a:lnSpc>
                <a:spcPct val="200000"/>
              </a:lnSpc>
            </a:pPr>
            <a:r>
              <a:rPr lang="zh-CN" altLang="en-US" sz="20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对于何种类型的任务有效？</a:t>
            </a:r>
            <a:endParaRPr lang="en-US" altLang="zh-CN" sz="20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数据的“原始表示”（例如，</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图像的像素点</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距离对任务而言“足够好的表示”很远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133019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57</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5" y="1285289"/>
            <a:ext cx="2224130"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逐层学习很关键</a:t>
            </a:r>
          </a:p>
        </p:txBody>
      </p:sp>
      <p:pic>
        <p:nvPicPr>
          <p:cNvPr id="8" name="内容占位符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0452" y="1721555"/>
            <a:ext cx="6018705" cy="4622099"/>
          </a:xfrm>
          <a:prstGeom prst="rect">
            <a:avLst/>
          </a:prstGeom>
        </p:spPr>
      </p:pic>
    </p:spTree>
    <p:extLst>
      <p:ext uri="{BB962C8B-B14F-4D97-AF65-F5344CB8AC3E}">
        <p14:creationId xmlns:p14="http://schemas.microsoft.com/office/powerpoint/2010/main" val="2572996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58</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5" y="1285289"/>
            <a:ext cx="1534173"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其他模型</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2" y="1730009"/>
            <a:ext cx="7660046" cy="7970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决策树？</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 name="内容占位符 2">
            <a:extLst>
              <a:ext uri="{FF2B5EF4-FFF2-40B4-BE49-F238E27FC236}">
                <a16:creationId xmlns:a16="http://schemas.microsoft.com/office/drawing/2014/main" id="{B0DAA41D-EAD2-4F89-9615-BF03E9AF336C}"/>
              </a:ext>
            </a:extLst>
          </p:cNvPr>
          <p:cNvSpPr txBox="1">
            <a:spLocks/>
          </p:cNvSpPr>
          <p:nvPr/>
        </p:nvSpPr>
        <p:spPr>
          <a:xfrm>
            <a:off x="4511948" y="1730009"/>
            <a:ext cx="3970428" cy="7970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提升算法？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9" name="图片 8"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0610" y="2611445"/>
            <a:ext cx="3601765" cy="1890887"/>
          </a:xfrm>
          <a:prstGeom prst="rect">
            <a:avLst/>
          </a:prstGeom>
        </p:spPr>
      </p:pic>
      <p:pic>
        <p:nvPicPr>
          <p:cNvPr id="10" name="图片 9"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22" y="2637663"/>
            <a:ext cx="2885736" cy="1864669"/>
          </a:xfrm>
          <a:prstGeom prst="rect">
            <a:avLst/>
          </a:prstGeom>
        </p:spPr>
      </p:pic>
      <p:sp>
        <p:nvSpPr>
          <p:cNvPr id="11" name="内容占位符 2">
            <a:extLst>
              <a:ext uri="{FF2B5EF4-FFF2-40B4-BE49-F238E27FC236}">
                <a16:creationId xmlns:a16="http://schemas.microsoft.com/office/drawing/2014/main" id="{B0DAA41D-EAD2-4F89-9615-BF03E9AF336C}"/>
              </a:ext>
            </a:extLst>
          </p:cNvPr>
          <p:cNvSpPr txBox="1">
            <a:spLocks/>
          </p:cNvSpPr>
          <p:nvPr/>
        </p:nvSpPr>
        <p:spPr>
          <a:xfrm>
            <a:off x="502442" y="4471609"/>
            <a:ext cx="7660046" cy="158836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逐层</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复杂度不够</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总是针对原始特征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内容占位符 2">
            <a:extLst>
              <a:ext uri="{FF2B5EF4-FFF2-40B4-BE49-F238E27FC236}">
                <a16:creationId xmlns:a16="http://schemas.microsoft.com/office/drawing/2014/main" id="{B0DAA41D-EAD2-4F89-9615-BF03E9AF336C}"/>
              </a:ext>
            </a:extLst>
          </p:cNvPr>
          <p:cNvSpPr txBox="1">
            <a:spLocks/>
          </p:cNvSpPr>
          <p:nvPr/>
        </p:nvSpPr>
        <p:spPr>
          <a:xfrm>
            <a:off x="4511947" y="4471247"/>
            <a:ext cx="4124221" cy="158836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非逐层</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复杂度不够</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总是针对原始特征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418829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59</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5" y="1285289"/>
            <a:ext cx="2141002"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深度模型的关键</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5" y="1956780"/>
            <a:ext cx="8137920" cy="301655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50000"/>
              </a:lnSpc>
            </a:pP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逐层处理</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50000"/>
              </a:lnSpc>
            </a:pP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特征变换</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50000"/>
              </a:lnSpc>
            </a:pP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足够的模型复杂度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819036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CE3D39D-C14E-4B0B-AAD4-ECB969C8220F}"/>
              </a:ext>
            </a:extLst>
          </p:cNvPr>
          <p:cNvPicPr>
            <a:picLocks noChangeAspect="1"/>
          </p:cNvPicPr>
          <p:nvPr/>
        </p:nvPicPr>
        <p:blipFill>
          <a:blip r:embed="rId3"/>
          <a:stretch>
            <a:fillRect/>
          </a:stretch>
        </p:blipFill>
        <p:spPr>
          <a:xfrm>
            <a:off x="1035944" y="2875025"/>
            <a:ext cx="7072112" cy="3206424"/>
          </a:xfrm>
          <a:prstGeom prst="rect">
            <a:avLst/>
          </a:prstGeom>
        </p:spPr>
      </p:pic>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随机森林</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6</a:t>
            </a:fld>
            <a:endParaRPr lang="zh-CN" altLang="en-US" dirty="0"/>
          </a:p>
        </p:txBody>
      </p:sp>
      <p:sp>
        <p:nvSpPr>
          <p:cNvPr id="6" name="内容占位符 2">
            <a:extLst>
              <a:ext uri="{FF2B5EF4-FFF2-40B4-BE49-F238E27FC236}">
                <a16:creationId xmlns:a16="http://schemas.microsoft.com/office/drawing/2014/main" id="{F38B6B42-252A-41A7-9483-5427BEAD7806}"/>
              </a:ext>
            </a:extLst>
          </p:cNvPr>
          <p:cNvSpPr txBox="1">
            <a:spLocks/>
          </p:cNvSpPr>
          <p:nvPr/>
        </p:nvSpPr>
        <p:spPr>
          <a:xfrm>
            <a:off x="681738" y="1347813"/>
            <a:ext cx="7953661" cy="152721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随机森林与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bagging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算法的主要区别在于构建了一个</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解耦合（</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de-correlated</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的树，然后对结果取平均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err="1">
                <a:latin typeface="Arial" panose="020B0604020202020204" pitchFamily="34" charset="0"/>
              </a:rPr>
              <a:t>Breiman</a:t>
            </a:r>
            <a:r>
              <a:rPr lang="en-US" altLang="zh-CN" dirty="0">
                <a:latin typeface="Arial" panose="020B0604020202020204" pitchFamily="34" charset="0"/>
              </a:rPr>
              <a:t>, Leo. "Random forests." </a:t>
            </a:r>
            <a:r>
              <a:rPr lang="en-US" altLang="zh-CN" i="1" dirty="0">
                <a:latin typeface="Arial" panose="020B0604020202020204" pitchFamily="34" charset="0"/>
              </a:rPr>
              <a:t>Machine learning</a:t>
            </a:r>
            <a:r>
              <a:rPr lang="en-US" altLang="zh-CN" dirty="0">
                <a:latin typeface="Arial" panose="020B0604020202020204" pitchFamily="34" charset="0"/>
              </a:rPr>
              <a:t> 45.1 (2001): 532.</a:t>
            </a:r>
            <a:endParaRPr lang="zh-CN" altLang="en-US" dirty="0"/>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D64A3A-886A-491D-B921-39E8E17C9CC1}"/>
                  </a:ext>
                </a:extLst>
              </p:cNvPr>
              <p:cNvSpPr/>
              <p:nvPr/>
            </p:nvSpPr>
            <p:spPr>
              <a:xfrm>
                <a:off x="1378818" y="3066345"/>
                <a:ext cx="582211" cy="667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smtClean="0">
                              <a:latin typeface="Cambria Math" panose="02040503050406030204" pitchFamily="18" charset="0"/>
                            </a:rPr>
                          </m:ctrlPr>
                        </m:mPr>
                        <m:mr>
                          <m:e/>
                          <m:e/>
                        </m:mr>
                        <m:mr>
                          <m:e/>
                          <m:e/>
                        </m:mr>
                        <m:mr>
                          <m:e/>
                          <m:e/>
                        </m:mr>
                      </m:m>
                    </m:oMath>
                  </m:oMathPara>
                </a14:m>
                <a:endParaRPr lang="zh-CN" altLang="en-US" dirty="0"/>
              </a:p>
            </p:txBody>
          </p:sp>
        </mc:Choice>
        <mc:Fallback xmlns="">
          <p:sp>
            <p:nvSpPr>
              <p:cNvPr id="9" name="矩形 8">
                <a:extLst>
                  <a:ext uri="{FF2B5EF4-FFF2-40B4-BE49-F238E27FC236}">
                    <a16:creationId xmlns:a16="http://schemas.microsoft.com/office/drawing/2014/main" id="{24D64A3A-886A-491D-B921-39E8E17C9CC1}"/>
                  </a:ext>
                </a:extLst>
              </p:cNvPr>
              <p:cNvSpPr>
                <a:spLocks noRot="1" noChangeAspect="1" noMove="1" noResize="1" noEditPoints="1" noAdjustHandles="1" noChangeArrowheads="1" noChangeShapeType="1" noTextEdit="1"/>
              </p:cNvSpPr>
              <p:nvPr/>
            </p:nvSpPr>
            <p:spPr>
              <a:xfrm>
                <a:off x="1378818" y="3066345"/>
                <a:ext cx="582211" cy="667555"/>
              </a:xfrm>
              <a:prstGeom prst="rect">
                <a:avLst/>
              </a:prstGeom>
              <a:blipFill>
                <a:blip r:embed="rId6"/>
                <a:stretch>
                  <a:fillRect/>
                </a:stretch>
              </a:blipFill>
            </p:spPr>
            <p:txBody>
              <a:bodyPr/>
              <a:lstStyle/>
              <a:p>
                <a:r>
                  <a:rPr lang="zh-CN" altLang="en-US">
                    <a:noFill/>
                  </a:rPr>
                  <a:t> </a:t>
                </a:r>
              </a:p>
            </p:txBody>
          </p:sp>
        </mc:Fallback>
      </mc:AlternateContent>
      <p:sp>
        <p:nvSpPr>
          <p:cNvPr id="11" name="页脚占位符 1">
            <a:extLst>
              <a:ext uri="{FF2B5EF4-FFF2-40B4-BE49-F238E27FC236}">
                <a16:creationId xmlns:a16="http://schemas.microsoft.com/office/drawing/2014/main" id="{A31EB5D1-E567-46CB-B27C-FCCB8C3E829A}"/>
              </a:ext>
            </a:extLst>
          </p:cNvPr>
          <p:cNvSpPr>
            <a:spLocks noGrp="1"/>
          </p:cNvSpPr>
          <p:nvPr>
            <p:ph type="ftr" sz="quarter" idx="11"/>
          </p:nvPr>
        </p:nvSpPr>
        <p:spPr>
          <a:xfrm>
            <a:off x="502443" y="6240464"/>
            <a:ext cx="4558072" cy="206381"/>
          </a:xfrm>
        </p:spPr>
        <p:txBody>
          <a:bodyPr/>
          <a:lstStyle/>
          <a:p>
            <a:r>
              <a:rPr lang="en-US" altLang="zh-CN" dirty="0"/>
              <a:t>Image credit: https://i.ytimg.com/vi/-bYrLRMT3vY/maxresdefault.jpg</a:t>
            </a:r>
          </a:p>
        </p:txBody>
      </p:sp>
    </p:spTree>
    <p:extLst>
      <p:ext uri="{BB962C8B-B14F-4D97-AF65-F5344CB8AC3E}">
        <p14:creationId xmlns:p14="http://schemas.microsoft.com/office/powerpoint/2010/main" val="1217850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60</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5" y="1285289"/>
            <a:ext cx="1866682"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使用神经网络</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2" y="1730008"/>
            <a:ext cx="6106176" cy="50365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过多的</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超参数</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调参需要许多小技巧，特别是跨任务训练时</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很难复现他人的结果，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例如：当大家都使用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CNNs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时，他们其实也在使用不同的模型，因为卷积层的结构可能不尽相同</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当结构固定以后，模型</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复杂度</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也随之确定，这一复杂度往往超过了需求</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大量训练数据</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理论分析</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十分困难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黑盒</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问题</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pic>
        <p:nvPicPr>
          <p:cNvPr id="7" name="图片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949" y="2016666"/>
            <a:ext cx="1828800" cy="3661426"/>
          </a:xfrm>
          <a:prstGeom prst="rect">
            <a:avLst/>
          </a:prstGeom>
        </p:spPr>
      </p:pic>
    </p:spTree>
    <p:extLst>
      <p:ext uri="{BB962C8B-B14F-4D97-AF65-F5344CB8AC3E}">
        <p14:creationId xmlns:p14="http://schemas.microsoft.com/office/powerpoint/2010/main" val="62196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61</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6" y="1285289"/>
            <a:ext cx="1401170"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除此以外</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1" y="1730008"/>
            <a:ext cx="8137923" cy="296668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在许多的任务中，</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DNNs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并没有优越性，有时甚至</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带来不足</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2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数据不同维度的连续</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离散性质、不同的规模、有缺失</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2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在许多</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Kaggle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竞赛任务中，随机森林或者</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XGBoost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往往是参赛者的最终选择</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4208112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62</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6" y="1285289"/>
            <a:ext cx="1733678"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巨大的挑战</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6" y="3273781"/>
            <a:ext cx="7660046" cy="296668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这个挑战在理解层面十分关键：</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深度模型？</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=DNNs</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不可微模块可以做深度学习吗？（</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不使用反向传播</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可以让深度模型在更多任务上胜出吗？</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
        <p:nvSpPr>
          <p:cNvPr id="3" name="矩形 2"/>
          <p:cNvSpPr/>
          <p:nvPr/>
        </p:nvSpPr>
        <p:spPr>
          <a:xfrm>
            <a:off x="2840560" y="2186791"/>
            <a:ext cx="3820277" cy="830997"/>
          </a:xfrm>
          <a:prstGeom prst="rect">
            <a:avLst/>
          </a:prstGeom>
        </p:spPr>
        <p:txBody>
          <a:bodyPr wrap="none">
            <a:spAutoFit/>
          </a:bodyPr>
          <a:lstStyle/>
          <a:p>
            <a:pPr algn="ctr"/>
            <a:r>
              <a:rPr lang="zh-CN" altLang="en-US" sz="24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是否可以使用不可微的模块</a:t>
            </a:r>
            <a:endParaRPr lang="en-US" altLang="zh-CN" sz="24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sz="24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来实现深度学习？</a:t>
            </a:r>
            <a:endParaRPr lang="zh-CN" altLang="en-US" sz="2400" dirty="0">
              <a:solidFill>
                <a:schemeClr val="accent1"/>
              </a:solidFill>
            </a:endParaRPr>
          </a:p>
        </p:txBody>
      </p:sp>
    </p:spTree>
    <p:extLst>
      <p:ext uri="{BB962C8B-B14F-4D97-AF65-F5344CB8AC3E}">
        <p14:creationId xmlns:p14="http://schemas.microsoft.com/office/powerpoint/2010/main" val="2230229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探寻深度学习的本质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63</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5" y="1285289"/>
            <a:ext cx="1509235"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灵感启发</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1" y="1730008"/>
            <a:ext cx="8137923" cy="243754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设计的模型需要具有</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逐层处理</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特征变换</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足够的模型复杂度</a:t>
            </a: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 name="内容占位符 2">
            <a:extLst>
              <a:ext uri="{FF2B5EF4-FFF2-40B4-BE49-F238E27FC236}">
                <a16:creationId xmlns:a16="http://schemas.microsoft.com/office/drawing/2014/main" id="{B0DAA41D-EAD2-4F89-9615-BF03E9AF336C}"/>
              </a:ext>
            </a:extLst>
          </p:cNvPr>
          <p:cNvSpPr txBox="1">
            <a:spLocks/>
          </p:cNvSpPr>
          <p:nvPr/>
        </p:nvSpPr>
        <p:spPr>
          <a:xfrm>
            <a:off x="502442" y="3626354"/>
            <a:ext cx="6106176" cy="209384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如何设计？深度森林是一种可能的方案</a:t>
            </a: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341543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深度森林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64</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5" y="1285289"/>
            <a:ext cx="1509235"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灵感启发</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1" y="1730009"/>
            <a:ext cx="8137923" cy="63042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用堆叠森林模型来实现：逐层处理、特征变换、足够的模型复杂度</a:t>
            </a: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3" name="图片 2">
            <a:extLst>
              <a:ext uri="{FF2B5EF4-FFF2-40B4-BE49-F238E27FC236}">
                <a16:creationId xmlns:a16="http://schemas.microsoft.com/office/drawing/2014/main" id="{C18B6E3E-14E7-48DB-9055-02336B3EF99C}"/>
              </a:ext>
            </a:extLst>
          </p:cNvPr>
          <p:cNvPicPr>
            <a:picLocks noChangeAspect="1"/>
          </p:cNvPicPr>
          <p:nvPr/>
        </p:nvPicPr>
        <p:blipFill>
          <a:blip r:embed="rId2"/>
          <a:stretch>
            <a:fillRect/>
          </a:stretch>
        </p:blipFill>
        <p:spPr>
          <a:xfrm>
            <a:off x="608116" y="2390247"/>
            <a:ext cx="7777716" cy="3515773"/>
          </a:xfrm>
          <a:prstGeom prst="rect">
            <a:avLst/>
          </a:prstGeom>
        </p:spPr>
      </p:pic>
    </p:spTree>
    <p:extLst>
      <p:ext uri="{BB962C8B-B14F-4D97-AF65-F5344CB8AC3E}">
        <p14:creationId xmlns:p14="http://schemas.microsoft.com/office/powerpoint/2010/main" val="2791089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6" name="文本框 5">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多粒度级联森林</a:t>
            </a:r>
          </a:p>
        </p:txBody>
      </p:sp>
      <p:sp>
        <p:nvSpPr>
          <p:cNvPr id="7" name="文本框 6">
            <a:extLst>
              <a:ext uri="{FF2B5EF4-FFF2-40B4-BE49-F238E27FC236}">
                <a16:creationId xmlns:a16="http://schemas.microsoft.com/office/drawing/2014/main" id="{DBED3DF7-FB71-425D-AFE0-12D254584D68}"/>
              </a:ext>
            </a:extLst>
          </p:cNvPr>
          <p:cNvSpPr txBox="1"/>
          <p:nvPr/>
        </p:nvSpPr>
        <p:spPr>
          <a:xfrm>
            <a:off x="2317728" y="4909398"/>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讲师：张伟楠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9300015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66</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974749"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err="1">
                <a:latin typeface="阿里巴巴普惠体 R" panose="00020600040101010101" pitchFamily="18" charset="-122"/>
                <a:ea typeface="Alibaba PuHuiTi Medium"/>
                <a:cs typeface="阿里巴巴普惠体 R" panose="00020600040101010101" pitchFamily="18" charset="-122"/>
              </a:rPr>
              <a:t>gcForest</a:t>
            </a:r>
            <a:r>
              <a:rPr lang="zh-CN" altLang="en-US" dirty="0">
                <a:latin typeface="Alibaba PuHuiTi Medium" pitchFamily="18" charset="-122"/>
                <a:ea typeface="Alibaba PuHuiTi Medium" pitchFamily="18" charset="-122"/>
                <a:cs typeface="Alibaba PuHuiTi Medium" pitchFamily="18" charset="-122"/>
              </a:rPr>
              <a:t>简介</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1" y="1730008"/>
            <a:ext cx="8137923" cy="483784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多粒度级联森林</a:t>
            </a:r>
            <a:r>
              <a:rPr lang="en-US" altLang="zh-CN" dirty="0" err="1">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gcForest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(multi-</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rained </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ascade </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Forest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一种决策树森林（</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集成学习</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DNNs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相比，在多个任务上表现都具有很强竞争力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超参数减少明显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更加容易设定参数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默认设定在多个任务上都可以很有效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自适应的模型复杂度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根据数据集自动决定</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可以在小数据集上应用</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Tree>
    <p:extLst>
      <p:ext uri="{BB962C8B-B14F-4D97-AF65-F5344CB8AC3E}">
        <p14:creationId xmlns:p14="http://schemas.microsoft.com/office/powerpoint/2010/main" val="28878873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67</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958123"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好的集成方式</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2" y="1730008"/>
            <a:ext cx="7660046" cy="451045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直觉而言：</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b="11276"/>
          <a:stretch/>
        </p:blipFill>
        <p:spPr>
          <a:xfrm>
            <a:off x="628650" y="2487009"/>
            <a:ext cx="3147540" cy="2734056"/>
          </a:xfrm>
          <a:prstGeom prst="rect">
            <a:avLst/>
          </a:prstGeom>
        </p:spPr>
      </p:pic>
      <p:pic>
        <p:nvPicPr>
          <p:cNvPr id="7" name="图片 6"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3449" y="1844549"/>
            <a:ext cx="2989034" cy="2148840"/>
          </a:xfrm>
          <a:prstGeom prst="rect">
            <a:avLst/>
          </a:prstGeom>
        </p:spPr>
      </p:pic>
      <p:pic>
        <p:nvPicPr>
          <p:cNvPr id="8" name="图片 7"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3449" y="4309364"/>
            <a:ext cx="3030821" cy="2153603"/>
          </a:xfrm>
          <a:prstGeom prst="rect">
            <a:avLst/>
          </a:prstGeom>
        </p:spPr>
      </p:pic>
      <p:sp>
        <p:nvSpPr>
          <p:cNvPr id="3" name="圆角矩形 2"/>
          <p:cNvSpPr/>
          <p:nvPr/>
        </p:nvSpPr>
        <p:spPr>
          <a:xfrm>
            <a:off x="7224575" y="2595803"/>
            <a:ext cx="1158721" cy="715089"/>
          </a:xfrm>
          <a:prstGeom prst="round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个体必须</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存在</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差异</a:t>
            </a:r>
            <a:endParaRPr lang="zh-CN" altLang="en-US" dirty="0">
              <a:solidFill>
                <a:schemeClr val="accent2"/>
              </a:solidFill>
            </a:endParaRPr>
          </a:p>
        </p:txBody>
      </p:sp>
      <p:sp>
        <p:nvSpPr>
          <p:cNvPr id="10" name="圆角矩形 9"/>
          <p:cNvSpPr/>
          <p:nvPr/>
        </p:nvSpPr>
        <p:spPr>
          <a:xfrm>
            <a:off x="7224575" y="5062999"/>
            <a:ext cx="1172289" cy="715089"/>
          </a:xfrm>
          <a:prstGeom prst="round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个体必须</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不能</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太差</a:t>
            </a:r>
            <a:endParaRPr lang="zh-CN" altLang="en-US" dirty="0">
              <a:solidFill>
                <a:schemeClr val="accent2"/>
              </a:solidFill>
            </a:endParaRPr>
          </a:p>
        </p:txBody>
      </p:sp>
      <p:sp>
        <p:nvSpPr>
          <p:cNvPr id="11" name="圆角矩形 10"/>
          <p:cNvSpPr/>
          <p:nvPr/>
        </p:nvSpPr>
        <p:spPr>
          <a:xfrm>
            <a:off x="1199581" y="5608734"/>
            <a:ext cx="2044472" cy="408623"/>
          </a:xfrm>
          <a:prstGeom prst="round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集成的确会有帮助</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0366485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68</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40117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差异生成</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1" y="1730008"/>
            <a:ext cx="8137923" cy="126483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误差</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分歧分解</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Error-ambiguity decomposition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[Krogh &amp; </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Vedelsby</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NIPS’95]:</a:t>
            </a:r>
          </a:p>
          <a:p>
            <a:pPr lvl="1">
              <a:lnSpc>
                <a:spcPct val="20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 name="圆角矩形 9"/>
          <p:cNvSpPr/>
          <p:nvPr/>
        </p:nvSpPr>
        <p:spPr>
          <a:xfrm>
            <a:off x="2117107" y="3887641"/>
            <a:ext cx="1126946" cy="408623"/>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集成误差</a:t>
            </a:r>
            <a:endParaRPr lang="zh-CN" altLang="en-US" dirty="0"/>
          </a:p>
        </p:txBody>
      </p:sp>
      <p:grpSp>
        <p:nvGrpSpPr>
          <p:cNvPr id="9" name="组合 8"/>
          <p:cNvGrpSpPr/>
          <p:nvPr/>
        </p:nvGrpSpPr>
        <p:grpSpPr>
          <a:xfrm>
            <a:off x="2757718" y="2980487"/>
            <a:ext cx="3149494" cy="578882"/>
            <a:chOff x="2221817" y="3090489"/>
            <a:chExt cx="3149494" cy="578882"/>
          </a:xfrm>
        </p:grpSpPr>
        <mc:AlternateContent xmlns:mc="http://schemas.openxmlformats.org/markup-compatibility/2006" xmlns:a14="http://schemas.microsoft.com/office/drawing/2010/main">
          <mc:Choice Requires="a14">
            <p:sp>
              <p:nvSpPr>
                <p:cNvPr id="3" name="圆角矩形 2"/>
                <p:cNvSpPr/>
                <p:nvPr/>
              </p:nvSpPr>
              <p:spPr>
                <a:xfrm>
                  <a:off x="2221817" y="3090489"/>
                  <a:ext cx="578102" cy="578882"/>
                </a:xfrm>
                <a:prstGeom prst="round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oMath>
                    </m:oMathPara>
                  </a14:m>
                  <a:endParaRPr lang="zh-CN" altLang="en-US" sz="2800" dirty="0"/>
                </a:p>
              </p:txBody>
            </p:sp>
          </mc:Choice>
          <mc:Fallback xmlns="">
            <p:sp>
              <p:nvSpPr>
                <p:cNvPr id="3" name="圆角矩形 2"/>
                <p:cNvSpPr>
                  <a:spLocks noRot="1" noChangeAspect="1" noMove="1" noResize="1" noEditPoints="1" noAdjustHandles="1" noChangeArrowheads="1" noChangeShapeType="1" noTextEdit="1"/>
                </p:cNvSpPr>
                <p:nvPr/>
              </p:nvSpPr>
              <p:spPr>
                <a:xfrm>
                  <a:off x="2221817" y="3090489"/>
                  <a:ext cx="578102" cy="578882"/>
                </a:xfrm>
                <a:prstGeom prst="round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p:cNvSpPr/>
                <p:nvPr/>
              </p:nvSpPr>
              <p:spPr>
                <a:xfrm>
                  <a:off x="3511557" y="3090489"/>
                  <a:ext cx="578102" cy="578882"/>
                </a:xfrm>
                <a:prstGeom prst="roundRect">
                  <a:avLst/>
                </a:prstGeom>
                <a:solidFill>
                  <a:schemeClr val="accent3"/>
                </a:solidFill>
              </p:spPr>
              <p:style>
                <a:lnRef idx="2">
                  <a:schemeClr val="accent1"/>
                </a:lnRef>
                <a:fillRef idx="1">
                  <a:schemeClr val="lt1"/>
                </a:fillRef>
                <a:effectRef idx="0">
                  <a:schemeClr val="accent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0" i="1" smtClean="0">
                                <a:latin typeface="Cambria Math" panose="02040503050406030204" pitchFamily="18" charset="0"/>
                              </a:rPr>
                            </m:ctrlPr>
                          </m:accPr>
                          <m:e>
                            <m:r>
                              <a:rPr lang="en-US" altLang="zh-CN" sz="2800" i="1">
                                <a:latin typeface="Cambria Math" panose="02040503050406030204" pitchFamily="18" charset="0"/>
                              </a:rPr>
                              <m:t>𝐸</m:t>
                            </m:r>
                          </m:e>
                        </m:acc>
                      </m:oMath>
                    </m:oMathPara>
                  </a14:m>
                  <a:endParaRPr lang="zh-CN" altLang="en-US" sz="2800" dirty="0"/>
                </a:p>
              </p:txBody>
            </p:sp>
          </mc:Choice>
          <mc:Fallback xmlns="">
            <p:sp>
              <p:nvSpPr>
                <p:cNvPr id="14" name="圆角矩形 13"/>
                <p:cNvSpPr>
                  <a:spLocks noRot="1" noChangeAspect="1" noMove="1" noResize="1" noEditPoints="1" noAdjustHandles="1" noChangeArrowheads="1" noChangeShapeType="1" noTextEdit="1"/>
                </p:cNvSpPr>
                <p:nvPr/>
              </p:nvSpPr>
              <p:spPr>
                <a:xfrm>
                  <a:off x="3511557" y="3090489"/>
                  <a:ext cx="578102" cy="578882"/>
                </a:xfrm>
                <a:prstGeom prst="round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圆角矩形 14"/>
                <p:cNvSpPr/>
                <p:nvPr/>
              </p:nvSpPr>
              <p:spPr>
                <a:xfrm>
                  <a:off x="4801297" y="3094565"/>
                  <a:ext cx="570014" cy="574806"/>
                </a:xfrm>
                <a:prstGeom prst="roundRect">
                  <a:avLst/>
                </a:prstGeom>
                <a:solidFill>
                  <a:schemeClr val="accent2"/>
                </a:solidFill>
              </p:spPr>
              <p:style>
                <a:lnRef idx="2">
                  <a:schemeClr val="accent1"/>
                </a:lnRef>
                <a:fillRef idx="1">
                  <a:schemeClr val="lt1"/>
                </a:fillRef>
                <a:effectRef idx="0">
                  <a:schemeClr val="accent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𝐴</m:t>
                            </m:r>
                          </m:e>
                        </m:acc>
                      </m:oMath>
                    </m:oMathPara>
                  </a14:m>
                  <a:endParaRPr lang="zh-CN" altLang="en-US" sz="2800" dirty="0"/>
                </a:p>
              </p:txBody>
            </p:sp>
          </mc:Choice>
          <mc:Fallback xmlns="">
            <p:sp>
              <p:nvSpPr>
                <p:cNvPr id="15" name="圆角矩形 14"/>
                <p:cNvSpPr>
                  <a:spLocks noRot="1" noChangeAspect="1" noMove="1" noResize="1" noEditPoints="1" noAdjustHandles="1" noChangeArrowheads="1" noChangeShapeType="1" noTextEdit="1"/>
                </p:cNvSpPr>
                <p:nvPr/>
              </p:nvSpPr>
              <p:spPr>
                <a:xfrm>
                  <a:off x="4801297" y="3094565"/>
                  <a:ext cx="570014" cy="574806"/>
                </a:xfrm>
                <a:prstGeom prst="roundRect">
                  <a:avLst/>
                </a:prstGeom>
                <a:blipFill>
                  <a:blip r:embed="rId6"/>
                  <a:stretch>
                    <a:fillRect/>
                  </a:stretch>
                </a:blipFill>
              </p:spPr>
              <p:txBody>
                <a:bodyPr/>
                <a:lstStyle/>
                <a:p>
                  <a:r>
                    <a:rPr lang="zh-CN" altLang="en-US">
                      <a:noFill/>
                    </a:rPr>
                    <a:t> </a:t>
                  </a:r>
                </a:p>
              </p:txBody>
            </p:sp>
          </mc:Fallback>
        </mc:AlternateContent>
        <p:sp>
          <p:nvSpPr>
            <p:cNvPr id="5" name="矩形 4"/>
            <p:cNvSpPr/>
            <p:nvPr/>
          </p:nvSpPr>
          <p:spPr>
            <a:xfrm>
              <a:off x="2964019" y="3119367"/>
              <a:ext cx="383438" cy="523220"/>
            </a:xfrm>
            <a:prstGeom prst="rect">
              <a:avLst/>
            </a:prstGeom>
          </p:spPr>
          <p:txBody>
            <a:bodyPr wrap="none">
              <a:spAutoFit/>
            </a:bodyPr>
            <a:lstStyle/>
            <a:p>
              <a:r>
                <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2800" dirty="0"/>
            </a:p>
          </p:txBody>
        </p:sp>
        <p:sp>
          <p:nvSpPr>
            <p:cNvPr id="16" name="矩形 15"/>
            <p:cNvSpPr/>
            <p:nvPr/>
          </p:nvSpPr>
          <p:spPr>
            <a:xfrm>
              <a:off x="4273796" y="3119367"/>
              <a:ext cx="343364" cy="523220"/>
            </a:xfrm>
            <a:prstGeom prst="rect">
              <a:avLst/>
            </a:prstGeom>
          </p:spPr>
          <p:txBody>
            <a:bodyPr wrap="none">
              <a:spAutoFit/>
            </a:bodyPr>
            <a:lstStyle/>
            <a:p>
              <a:r>
                <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2800" dirty="0"/>
            </a:p>
          </p:txBody>
        </p:sp>
      </p:grpSp>
      <p:sp>
        <p:nvSpPr>
          <p:cNvPr id="17" name="圆角矩形 16"/>
          <p:cNvSpPr/>
          <p:nvPr/>
        </p:nvSpPr>
        <p:spPr>
          <a:xfrm>
            <a:off x="3542258" y="3887641"/>
            <a:ext cx="1580413" cy="408623"/>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dirty="0">
                <a:solidFill>
                  <a:schemeClr val="accent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平均个体误差</a:t>
            </a:r>
            <a:endParaRPr lang="zh-CN" altLang="en-US" dirty="0">
              <a:solidFill>
                <a:schemeClr val="accent3"/>
              </a:solidFill>
            </a:endParaRPr>
          </a:p>
        </p:txBody>
      </p:sp>
      <p:sp>
        <p:nvSpPr>
          <p:cNvPr id="18" name="圆角矩形 17"/>
          <p:cNvSpPr/>
          <p:nvPr/>
        </p:nvSpPr>
        <p:spPr>
          <a:xfrm>
            <a:off x="5420705" y="3887641"/>
            <a:ext cx="1580413" cy="408623"/>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平均个体分歧</a:t>
            </a:r>
            <a:endParaRPr lang="zh-CN" altLang="en-US" dirty="0">
              <a:solidFill>
                <a:schemeClr val="accent2"/>
              </a:solidFill>
            </a:endParaRPr>
          </a:p>
        </p:txBody>
      </p:sp>
      <p:sp>
        <p:nvSpPr>
          <p:cNvPr id="19" name="内容占位符 2">
            <a:extLst>
              <a:ext uri="{FF2B5EF4-FFF2-40B4-BE49-F238E27FC236}">
                <a16:creationId xmlns:a16="http://schemas.microsoft.com/office/drawing/2014/main" id="{B0DAA41D-EAD2-4F89-9615-BF03E9AF336C}"/>
              </a:ext>
            </a:extLst>
          </p:cNvPr>
          <p:cNvSpPr txBox="1">
            <a:spLocks/>
          </p:cNvSpPr>
          <p:nvPr/>
        </p:nvSpPr>
        <p:spPr>
          <a:xfrm>
            <a:off x="502441" y="4177448"/>
            <a:ext cx="8137922" cy="83512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单个学习模型越</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准确</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越</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具有差异</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，集成模型表现</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越佳</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0" name="内容占位符 2">
            <a:extLst>
              <a:ext uri="{FF2B5EF4-FFF2-40B4-BE49-F238E27FC236}">
                <a16:creationId xmlns:a16="http://schemas.microsoft.com/office/drawing/2014/main" id="{B0DAA41D-EAD2-4F89-9615-BF03E9AF336C}"/>
              </a:ext>
            </a:extLst>
          </p:cNvPr>
          <p:cNvSpPr txBox="1">
            <a:spLocks/>
          </p:cNvSpPr>
          <p:nvPr/>
        </p:nvSpPr>
        <p:spPr>
          <a:xfrm>
            <a:off x="502440" y="4735573"/>
            <a:ext cx="8137923" cy="164860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需要注意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“分歧”并没有一个形式化定义</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误差</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分歧分解</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是在使用平方损失的回归问题中推导得到的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4133327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69</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958123"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差异性是关键</a:t>
            </a: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2" y="1730008"/>
            <a:ext cx="7660046" cy="126483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基本思想：</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加入更多的随机性</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20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内容占位符 2">
            <a:extLst>
              <a:ext uri="{FF2B5EF4-FFF2-40B4-BE49-F238E27FC236}">
                <a16:creationId xmlns:a16="http://schemas.microsoft.com/office/drawing/2014/main" id="{B0DAA41D-EAD2-4F89-9615-BF03E9AF336C}"/>
              </a:ext>
            </a:extLst>
          </p:cNvPr>
          <p:cNvSpPr txBox="1">
            <a:spLocks/>
          </p:cNvSpPr>
          <p:nvPr/>
        </p:nvSpPr>
        <p:spPr>
          <a:xfrm>
            <a:off x="502441" y="2235484"/>
            <a:ext cx="8137923" cy="43731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主要策略：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数据采样的处理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Bagging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中的自举采样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Boosting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中的重要性采样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输入特征的处理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在随机子空间中进行特征采样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可学习参数的处理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的随机初始化</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Random Initialization </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Kolen</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&amp;Pollack, NIPS’91]</a:t>
            </a: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负相关学习</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Negative Correlation </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[Liu &amp; Yao, NNJ 1999]</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输出表示的处理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ECOC </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Dietterich</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&amp; </a:t>
            </a:r>
            <a:r>
              <a:rPr lang="en-US" altLang="zh-CN" dirty="0" err="1">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Bakiri</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JAIR 1995]</a:t>
            </a: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输出翻转</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Flipping Output </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Breiman</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MLJ 2000]</a:t>
            </a:r>
          </a:p>
          <a:p>
            <a:pPr lvl="2"/>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2" name="内容占位符 2">
            <a:extLst>
              <a:ext uri="{FF2B5EF4-FFF2-40B4-BE49-F238E27FC236}">
                <a16:creationId xmlns:a16="http://schemas.microsoft.com/office/drawing/2014/main" id="{B0DAA41D-EAD2-4F89-9615-BF03E9AF336C}"/>
              </a:ext>
            </a:extLst>
          </p:cNvPr>
          <p:cNvSpPr txBox="1">
            <a:spLocks/>
          </p:cNvSpPr>
          <p:nvPr/>
        </p:nvSpPr>
        <p:spPr>
          <a:xfrm>
            <a:off x="5752669" y="1937406"/>
            <a:ext cx="2967381" cy="1138328"/>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这些策略并非一直有效：</a:t>
            </a:r>
            <a:endPar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Arial" panose="020B0604020202020204" pitchFamily="34" charset="0"/>
              <a:buChar char="•"/>
            </a:pP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数据采样的处理对于“静态学习器”，如线性分类器、</a:t>
            </a:r>
            <a:r>
              <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SVMs</a:t>
            </a: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并不生效</a:t>
            </a:r>
            <a:endPar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3" name="内容占位符 2">
            <a:extLst>
              <a:ext uri="{FF2B5EF4-FFF2-40B4-BE49-F238E27FC236}">
                <a16:creationId xmlns:a16="http://schemas.microsoft.com/office/drawing/2014/main" id="{B0DAA41D-EAD2-4F89-9615-BF03E9AF336C}"/>
              </a:ext>
            </a:extLst>
          </p:cNvPr>
          <p:cNvSpPr txBox="1">
            <a:spLocks/>
          </p:cNvSpPr>
          <p:nvPr/>
        </p:nvSpPr>
        <p:spPr>
          <a:xfrm>
            <a:off x="5752669" y="3283723"/>
            <a:ext cx="2967381" cy="1138328"/>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采用多种策略结合：</a:t>
            </a:r>
            <a:endPar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Arial" panose="020B0604020202020204" pitchFamily="34" charset="0"/>
              <a:buChar char="•"/>
            </a:pP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随机森林</a:t>
            </a:r>
            <a:endPar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Arial" panose="020B0604020202020204" pitchFamily="34" charset="0"/>
              <a:buChar char="•"/>
            </a:pPr>
            <a:r>
              <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FASBIR </a:t>
            </a:r>
            <a:r>
              <a:rPr lang="en-US" altLang="zh-CN" sz="11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[Zhou &amp; Yu, TSMCB 2005]</a:t>
            </a:r>
          </a:p>
        </p:txBody>
      </p:sp>
    </p:spTree>
    <p:extLst>
      <p:ext uri="{BB962C8B-B14F-4D97-AF65-F5344CB8AC3E}">
        <p14:creationId xmlns:p14="http://schemas.microsoft.com/office/powerpoint/2010/main" val="1544676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CE3D39D-C14E-4B0B-AAD4-ECB969C8220F}"/>
              </a:ext>
            </a:extLst>
          </p:cNvPr>
          <p:cNvPicPr>
            <a:picLocks noChangeAspect="1"/>
          </p:cNvPicPr>
          <p:nvPr/>
        </p:nvPicPr>
        <p:blipFill>
          <a:blip r:embed="rId3"/>
          <a:stretch>
            <a:fillRect/>
          </a:stretch>
        </p:blipFill>
        <p:spPr>
          <a:xfrm>
            <a:off x="1035943" y="1191836"/>
            <a:ext cx="7072112" cy="3206424"/>
          </a:xfrm>
          <a:prstGeom prst="rect">
            <a:avLst/>
          </a:prstGeom>
        </p:spPr>
      </p:pic>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随机森林</a:t>
            </a:r>
            <a:r>
              <a:rPr lang="zh-CN" altLang="en-US" dirty="0"/>
              <a:t>中的树解耦合</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7</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38B6B42-252A-41A7-9483-5427BEAD7806}"/>
                  </a:ext>
                </a:extLst>
              </p:cNvPr>
              <p:cNvSpPr txBox="1">
                <a:spLocks/>
              </p:cNvSpPr>
              <p:nvPr/>
            </p:nvSpPr>
            <p:spPr>
              <a:xfrm>
                <a:off x="595169" y="4398260"/>
                <a:ext cx="7953661" cy="152721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在每个树节点分裂前，随机选择</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个变量作为分裂的候选变量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一般</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ad>
                      <m:radPr>
                        <m:degHide m:val="on"/>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radPr>
                      <m:deg/>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ra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甚至取值为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F38B6B42-252A-41A7-9483-5427BEAD7806}"/>
                  </a:ext>
                </a:extLst>
              </p:cNvPr>
              <p:cNvSpPr txBox="1">
                <a:spLocks noRot="1" noChangeAspect="1" noMove="1" noResize="1" noEditPoints="1" noAdjustHandles="1" noChangeArrowheads="1" noChangeShapeType="1" noTextEdit="1"/>
              </p:cNvSpPr>
              <p:nvPr/>
            </p:nvSpPr>
            <p:spPr>
              <a:xfrm>
                <a:off x="595169" y="4398260"/>
                <a:ext cx="7953661" cy="1527212"/>
              </a:xfrm>
              <a:prstGeom prst="rect">
                <a:avLst/>
              </a:prstGeom>
              <a:blipFill>
                <a:blip r:embed="rId6"/>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D64A3A-886A-491D-B921-39E8E17C9CC1}"/>
                  </a:ext>
                </a:extLst>
              </p:cNvPr>
              <p:cNvSpPr/>
              <p:nvPr/>
            </p:nvSpPr>
            <p:spPr>
              <a:xfrm>
                <a:off x="1378818" y="3066345"/>
                <a:ext cx="582211" cy="667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smtClean="0">
                              <a:latin typeface="Cambria Math" panose="02040503050406030204" pitchFamily="18" charset="0"/>
                            </a:rPr>
                          </m:ctrlPr>
                        </m:mPr>
                        <m:mr>
                          <m:e/>
                          <m:e/>
                        </m:mr>
                        <m:mr>
                          <m:e/>
                          <m:e/>
                        </m:mr>
                        <m:mr>
                          <m:e/>
                          <m:e/>
                        </m:mr>
                      </m:m>
                    </m:oMath>
                  </m:oMathPara>
                </a14:m>
                <a:endParaRPr lang="zh-CN" altLang="en-US" dirty="0"/>
              </a:p>
            </p:txBody>
          </p:sp>
        </mc:Choice>
        <mc:Fallback xmlns="">
          <p:sp>
            <p:nvSpPr>
              <p:cNvPr id="9" name="矩形 8">
                <a:extLst>
                  <a:ext uri="{FF2B5EF4-FFF2-40B4-BE49-F238E27FC236}">
                    <a16:creationId xmlns:a16="http://schemas.microsoft.com/office/drawing/2014/main" id="{24D64A3A-886A-491D-B921-39E8E17C9CC1}"/>
                  </a:ext>
                </a:extLst>
              </p:cNvPr>
              <p:cNvSpPr>
                <a:spLocks noRot="1" noChangeAspect="1" noMove="1" noResize="1" noEditPoints="1" noAdjustHandles="1" noChangeArrowheads="1" noChangeShapeType="1" noTextEdit="1"/>
              </p:cNvSpPr>
              <p:nvPr/>
            </p:nvSpPr>
            <p:spPr>
              <a:xfrm>
                <a:off x="1378818" y="3066345"/>
                <a:ext cx="582211" cy="667555"/>
              </a:xfrm>
              <a:prstGeom prst="rect">
                <a:avLst/>
              </a:prstGeom>
              <a:blipFill>
                <a:blip r:embed="rId7"/>
                <a:stretch>
                  <a:fillRect/>
                </a:stretch>
              </a:blipFill>
            </p:spPr>
            <p:txBody>
              <a:bodyPr/>
              <a:lstStyle/>
              <a:p>
                <a:r>
                  <a:rPr lang="zh-CN" altLang="en-US">
                    <a:noFill/>
                  </a:rPr>
                  <a:t> </a:t>
                </a:r>
              </a:p>
            </p:txBody>
          </p:sp>
        </mc:Fallback>
      </mc:AlternateContent>
      <p:sp>
        <p:nvSpPr>
          <p:cNvPr id="7" name="内容占位符 2">
            <a:extLst>
              <a:ext uri="{FF2B5EF4-FFF2-40B4-BE49-F238E27FC236}">
                <a16:creationId xmlns:a16="http://schemas.microsoft.com/office/drawing/2014/main" id="{A9DCA3F4-040B-4154-84A2-57E80DE2E8B1}"/>
              </a:ext>
            </a:extLst>
          </p:cNvPr>
          <p:cNvSpPr txBox="1">
            <a:spLocks/>
          </p:cNvSpPr>
          <p:nvPr/>
        </p:nvSpPr>
        <p:spPr>
          <a:xfrm>
            <a:off x="6457949" y="1455822"/>
            <a:ext cx="1922998" cy="4744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 variables in total</a:t>
            </a:r>
            <a:endPar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43771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353" y="1724921"/>
            <a:ext cx="6156789" cy="2874511"/>
          </a:xfrm>
          <a:prstGeom prst="rect">
            <a:avLst/>
          </a:prstGeom>
        </p:spPr>
      </p:pic>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70</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958123"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级联森林结构</a:t>
            </a:r>
          </a:p>
        </p:txBody>
      </p:sp>
      <p:sp>
        <p:nvSpPr>
          <p:cNvPr id="19" name="内容占位符 2">
            <a:extLst>
              <a:ext uri="{FF2B5EF4-FFF2-40B4-BE49-F238E27FC236}">
                <a16:creationId xmlns:a16="http://schemas.microsoft.com/office/drawing/2014/main" id="{B0DAA41D-EAD2-4F89-9615-BF03E9AF336C}"/>
              </a:ext>
            </a:extLst>
          </p:cNvPr>
          <p:cNvSpPr txBox="1">
            <a:spLocks/>
          </p:cNvSpPr>
          <p:nvPr/>
        </p:nvSpPr>
        <p:spPr>
          <a:xfrm>
            <a:off x="502441" y="4630040"/>
            <a:ext cx="8137923" cy="197857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将多片森林的输出作为新的输入，传入另一层的多片森林：</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类似于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Stacking </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Wolpert</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NNJ 1992; </a:t>
            </a:r>
            <a:r>
              <a:rPr lang="en-US" altLang="zh-CN" dirty="0" err="1">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Breiman</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MLJ 1996]</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，著名集成学习方法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Stacking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一般只对一到两层进行，多了容易过拟合，其并不能应用于深度模型中</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23" name="内容占位符 2">
                <a:extLst>
                  <a:ext uri="{FF2B5EF4-FFF2-40B4-BE49-F238E27FC236}">
                    <a16:creationId xmlns:a16="http://schemas.microsoft.com/office/drawing/2014/main" id="{B0DAA41D-EAD2-4F89-9615-BF03E9AF336C}"/>
                  </a:ext>
                </a:extLst>
              </p:cNvPr>
              <p:cNvSpPr txBox="1">
                <a:spLocks/>
              </p:cNvSpPr>
              <p:nvPr/>
            </p:nvSpPr>
            <p:spPr>
              <a:xfrm>
                <a:off x="5746115" y="3541991"/>
                <a:ext cx="2701375" cy="1138328"/>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Arial" panose="020B0604020202020204" pitchFamily="34" charset="0"/>
                  <a:buChar char="•"/>
                </a:pP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假设预测三个类别</a:t>
                </a:r>
                <a:endPar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Arial" panose="020B0604020202020204" pitchFamily="34" charset="0"/>
                  <a:buChar char="•"/>
                </a:pP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每片森林输出一个三维的类别向量</a:t>
                </a:r>
                <a:endPar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Arial" panose="020B0604020202020204" pitchFamily="34" charset="0"/>
                  <a:buChar char="•"/>
                </a:pPr>
                <a:r>
                  <a:rPr lang="zh-CN" altLang="en-US" sz="1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层数</a:t>
                </a:r>
                <a14:m>
                  <m:oMath xmlns:m="http://schemas.openxmlformats.org/officeDocument/2006/math">
                    <m:r>
                      <a:rPr lang="en-US" altLang="zh-CN" sz="1100" b="0" i="1" smtClean="0">
                        <a:solidFill>
                          <a:schemeClr val="tx1"/>
                        </a:solidFill>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sz="1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可以由交叉验证决定</a:t>
                </a:r>
                <a:endParaRPr lang="en-US" altLang="zh-CN" sz="1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746115" y="3541991"/>
                <a:ext cx="2701375" cy="1138328"/>
              </a:xfrm>
              <a:prstGeom prst="roundRect">
                <a:avLst/>
              </a:prstGeom>
              <a:blipFill>
                <a:blip r:embed="rId5"/>
                <a:stretch>
                  <a:fillRect/>
                </a:stretch>
              </a:blipFill>
              <a:ln>
                <a:prstDash val="sysDash"/>
              </a:ln>
            </p:spPr>
            <p:txBody>
              <a:bodyPr/>
              <a:lstStyle/>
              <a:p>
                <a:r>
                  <a:rPr lang="zh-CN" altLang="en-US">
                    <a:noFill/>
                  </a:rPr>
                  <a:t> </a:t>
                </a:r>
              </a:p>
            </p:txBody>
          </p:sp>
        </mc:Fallback>
      </mc:AlternateContent>
    </p:spTree>
    <p:extLst>
      <p:ext uri="{BB962C8B-B14F-4D97-AF65-F5344CB8AC3E}">
        <p14:creationId xmlns:p14="http://schemas.microsoft.com/office/powerpoint/2010/main" val="3538115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71</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2182567"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集成模型的集成</a:t>
            </a:r>
          </a:p>
        </p:txBody>
      </p:sp>
      <p:sp>
        <p:nvSpPr>
          <p:cNvPr id="19" name="内容占位符 2">
            <a:extLst>
              <a:ext uri="{FF2B5EF4-FFF2-40B4-BE49-F238E27FC236}">
                <a16:creationId xmlns:a16="http://schemas.microsoft.com/office/drawing/2014/main" id="{B0DAA41D-EAD2-4F89-9615-BF03E9AF336C}"/>
              </a:ext>
            </a:extLst>
          </p:cNvPr>
          <p:cNvSpPr txBox="1">
            <a:spLocks/>
          </p:cNvSpPr>
          <p:nvPr/>
        </p:nvSpPr>
        <p:spPr>
          <a:xfrm>
            <a:off x="502444" y="5909754"/>
            <a:ext cx="8079018" cy="8495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采用不同种类的森林：鼓励集成模型的集成时的多样性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8" name="圆角矩形 27"/>
          <p:cNvSpPr/>
          <p:nvPr/>
        </p:nvSpPr>
        <p:spPr>
          <a:xfrm>
            <a:off x="3081175" y="3977315"/>
            <a:ext cx="1950898" cy="1565731"/>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rgbClr val="0000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9" name="圆角矩形 28"/>
          <p:cNvSpPr/>
          <p:nvPr/>
        </p:nvSpPr>
        <p:spPr>
          <a:xfrm>
            <a:off x="3081175" y="1903482"/>
            <a:ext cx="1950898" cy="1524529"/>
          </a:xfrm>
          <a:prstGeom prst="round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30" name="内容占位符 3"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r="70740"/>
          <a:stretch/>
        </p:blipFill>
        <p:spPr>
          <a:xfrm>
            <a:off x="800723" y="2552959"/>
            <a:ext cx="1684783" cy="2688336"/>
          </a:xfrm>
          <a:prstGeom prst="rect">
            <a:avLst/>
          </a:prstGeom>
        </p:spPr>
      </p:pic>
      <p:pic>
        <p:nvPicPr>
          <p:cNvPr id="31"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9063" y="2376178"/>
            <a:ext cx="1095121" cy="8402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5658" y="4554647"/>
            <a:ext cx="1028099" cy="788865"/>
          </a:xfrm>
          <a:prstGeom prst="rect">
            <a:avLst/>
          </a:prstGeom>
          <a:noFill/>
          <a:extLst>
            <a:ext uri="{909E8E84-426E-40DD-AFC4-6F175D3DCCD1}">
              <a14:hiddenFill xmlns:a14="http://schemas.microsoft.com/office/drawing/2010/main">
                <a:solidFill>
                  <a:srgbClr val="FFFFFF"/>
                </a:solidFill>
              </a14:hiddenFill>
            </a:ext>
          </a:extLst>
        </p:spPr>
      </p:pic>
      <p:sp>
        <p:nvSpPr>
          <p:cNvPr id="33" name="上弧形箭头 32"/>
          <p:cNvSpPr/>
          <p:nvPr/>
        </p:nvSpPr>
        <p:spPr>
          <a:xfrm rot="20478200">
            <a:off x="1982586" y="2236735"/>
            <a:ext cx="892175" cy="279522"/>
          </a:xfrm>
          <a:prstGeom prst="curvedDownArrow">
            <a:avLst>
              <a:gd name="adj1" fmla="val 16391"/>
              <a:gd name="adj2" fmla="val 34258"/>
              <a:gd name="adj3" fmla="val 4499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4" name="上弧形箭头 33"/>
          <p:cNvSpPr/>
          <p:nvPr/>
        </p:nvSpPr>
        <p:spPr>
          <a:xfrm rot="12409000" flipH="1">
            <a:off x="2010835" y="4463407"/>
            <a:ext cx="949340" cy="372159"/>
          </a:xfrm>
          <a:prstGeom prst="curvedDownArrow">
            <a:avLst>
              <a:gd name="adj1" fmla="val 16391"/>
              <a:gd name="adj2" fmla="val 34258"/>
              <a:gd name="adj3" fmla="val 4499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5" name="矩形 34"/>
          <p:cNvSpPr/>
          <p:nvPr/>
        </p:nvSpPr>
        <p:spPr>
          <a:xfrm>
            <a:off x="3564333" y="1977724"/>
            <a:ext cx="1095172"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随机森林</a:t>
            </a:r>
          </a:p>
        </p:txBody>
      </p:sp>
      <p:sp>
        <p:nvSpPr>
          <p:cNvPr id="36" name="矩形 35"/>
          <p:cNvSpPr/>
          <p:nvPr/>
        </p:nvSpPr>
        <p:spPr>
          <a:xfrm>
            <a:off x="3222099" y="2871215"/>
            <a:ext cx="1669047" cy="369332"/>
          </a:xfrm>
          <a:prstGeom prst="rect">
            <a:avLst/>
          </a:prstGeom>
        </p:spPr>
        <p:txBody>
          <a:bodyPr wrap="none">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7" name="矩形 36"/>
          <p:cNvSpPr/>
          <p:nvPr/>
        </p:nvSpPr>
        <p:spPr>
          <a:xfrm>
            <a:off x="3332693" y="4055543"/>
            <a:ext cx="1558453" cy="369332"/>
          </a:xfrm>
          <a:prstGeom prst="rect">
            <a:avLst/>
          </a:prstGeom>
        </p:spPr>
        <p:txBody>
          <a:bodyPr wrap="square">
            <a:spAutoFit/>
          </a:bodyPr>
          <a:lstStyle/>
          <a:p>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完全随机森林</a:t>
            </a:r>
          </a:p>
        </p:txBody>
      </p:sp>
      <p:sp>
        <p:nvSpPr>
          <p:cNvPr id="38" name="矩形 37"/>
          <p:cNvSpPr/>
          <p:nvPr/>
        </p:nvSpPr>
        <p:spPr>
          <a:xfrm>
            <a:off x="3222099" y="4922494"/>
            <a:ext cx="1669047" cy="369332"/>
          </a:xfrm>
          <a:prstGeom prst="rect">
            <a:avLst/>
          </a:prstGeom>
        </p:spPr>
        <p:txBody>
          <a:bodyPr wrap="none">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39" name="圆角矩形 38"/>
              <p:cNvSpPr/>
              <p:nvPr/>
            </p:nvSpPr>
            <p:spPr>
              <a:xfrm>
                <a:off x="5172997" y="2674641"/>
                <a:ext cx="3408465" cy="747013"/>
              </a:xfrm>
              <a:prstGeom prst="roundRect">
                <a:avLst/>
              </a:prstGeom>
              <a:ln>
                <a:solidFill>
                  <a:schemeClr val="accent2"/>
                </a:solidFill>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分裂选择: 随机选取</a:t>
                </a:r>
                <a14:m>
                  <m:oMath xmlns:m="http://schemas.openxmlformats.org/officeDocument/2006/math">
                    <m:rad>
                      <m:radPr>
                        <m:degHide m:val="on"/>
                        <m:ctrlPr>
                          <a:rPr lang="zh-CN" altLang="en-US" b="0" i="1" dirty="0" smtClean="0">
                            <a:solidFill>
                              <a:schemeClr val="accent2"/>
                            </a:solidFill>
                            <a:latin typeface="Cambria Math" panose="02040503050406030204" pitchFamily="18" charset="0"/>
                          </a:rPr>
                        </m:ctrlPr>
                      </m:radPr>
                      <m:deg/>
                      <m:e>
                        <m:r>
                          <a:rPr lang="en-US" altLang="zh-CN" b="0" i="1" dirty="0" smtClean="0">
                            <a:solidFill>
                              <a:schemeClr val="accent2"/>
                            </a:solidFill>
                            <a:latin typeface="Cambria Math" panose="02040503050406030204" pitchFamily="18" charset="0"/>
                          </a:rPr>
                          <m:t>𝑑</m:t>
                        </m:r>
                      </m:e>
                    </m:rad>
                    <m:r>
                      <a:rPr lang="en-US" altLang="zh-CN" b="0" i="1" dirty="0" smtClean="0">
                        <a:solidFill>
                          <a:schemeClr val="accent2"/>
                        </a:solidFill>
                        <a:latin typeface="Cambria Math" panose="02040503050406030204" pitchFamily="18" charset="0"/>
                      </a:rPr>
                      <m:t> </m:t>
                    </m:r>
                  </m:oMath>
                </a14:m>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个特征, 然后选择最佳特征</a:t>
                </a:r>
              </a:p>
            </p:txBody>
          </p:sp>
        </mc:Choice>
        <mc:Fallback xmlns="">
          <p:sp>
            <p:nvSpPr>
              <p:cNvPr id="39" name="圆角矩形 38"/>
              <p:cNvSpPr>
                <a:spLocks noRot="1" noChangeAspect="1" noMove="1" noResize="1" noEditPoints="1" noAdjustHandles="1" noChangeArrowheads="1" noChangeShapeType="1" noTextEdit="1"/>
              </p:cNvSpPr>
              <p:nvPr/>
            </p:nvSpPr>
            <p:spPr>
              <a:xfrm>
                <a:off x="5172997" y="2674641"/>
                <a:ext cx="3408465" cy="747013"/>
              </a:xfrm>
              <a:prstGeom prst="roundRect">
                <a:avLst/>
              </a:prstGeom>
              <a:blipFill>
                <a:blip r:embed="rId7"/>
                <a:stretch>
                  <a:fillRect l="-357" b="-7258"/>
                </a:stretch>
              </a:blipFill>
              <a:ln>
                <a:solidFill>
                  <a:schemeClr val="accent2"/>
                </a:solidFill>
                <a:prstDash val="sysDash"/>
              </a:ln>
            </p:spPr>
            <p:txBody>
              <a:bodyPr/>
              <a:lstStyle/>
              <a:p>
                <a:r>
                  <a:rPr lang="zh-CN" altLang="en-US">
                    <a:noFill/>
                  </a:rPr>
                  <a:t> </a:t>
                </a:r>
              </a:p>
            </p:txBody>
          </p:sp>
        </mc:Fallback>
      </mc:AlternateContent>
      <p:cxnSp>
        <p:nvCxnSpPr>
          <p:cNvPr id="40" name="直接箭头连接符 39"/>
          <p:cNvCxnSpPr/>
          <p:nvPr/>
        </p:nvCxnSpPr>
        <p:spPr>
          <a:xfrm flipH="1" flipV="1">
            <a:off x="4306686" y="2552959"/>
            <a:ext cx="908050" cy="2433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1" name="圆角矩形 40"/>
          <p:cNvSpPr/>
          <p:nvPr/>
        </p:nvSpPr>
        <p:spPr>
          <a:xfrm>
            <a:off x="5172997" y="5120043"/>
            <a:ext cx="2114277" cy="408623"/>
          </a:xfrm>
          <a:prstGeom prst="roundRect">
            <a:avLst/>
          </a:prstGeom>
          <a:ln>
            <a:solidFill>
              <a:schemeClr val="accent2"/>
            </a:solidFill>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随机选择一个特征</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42" name="直接箭头连接符 41"/>
          <p:cNvCxnSpPr/>
          <p:nvPr/>
        </p:nvCxnSpPr>
        <p:spPr>
          <a:xfrm flipH="1" flipV="1">
            <a:off x="4306686" y="4825210"/>
            <a:ext cx="908050" cy="2433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3" name="圆角矩形 42"/>
          <p:cNvSpPr/>
          <p:nvPr/>
        </p:nvSpPr>
        <p:spPr>
          <a:xfrm>
            <a:off x="5172997" y="1909375"/>
            <a:ext cx="1580413" cy="408623"/>
          </a:xfrm>
          <a:prstGeom prst="roundRect">
            <a:avLst/>
          </a:prstGeom>
          <a:ln>
            <a:prstDash val="sysDash"/>
          </a:ln>
        </p:spPr>
        <p:style>
          <a:lnRef idx="2">
            <a:schemeClr val="dk1"/>
          </a:lnRef>
          <a:fillRef idx="1">
            <a:schemeClr val="lt1"/>
          </a:fillRef>
          <a:effectRef idx="0">
            <a:schemeClr val="dk1"/>
          </a:effectRef>
          <a:fontRef idx="minor">
            <a:schemeClr val="dk1"/>
          </a:fontRef>
        </p:style>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随机树的集成</a:t>
            </a:r>
          </a:p>
        </p:txBody>
      </p:sp>
      <p:sp>
        <p:nvSpPr>
          <p:cNvPr id="44" name="圆角矩形 43"/>
          <p:cNvSpPr/>
          <p:nvPr/>
        </p:nvSpPr>
        <p:spPr>
          <a:xfrm>
            <a:off x="5176440" y="3977315"/>
            <a:ext cx="2055633" cy="408623"/>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完全随机树的集成</a:t>
            </a:r>
          </a:p>
        </p:txBody>
      </p:sp>
    </p:spTree>
    <p:extLst>
      <p:ext uri="{BB962C8B-B14F-4D97-AF65-F5344CB8AC3E}">
        <p14:creationId xmlns:p14="http://schemas.microsoft.com/office/powerpoint/2010/main" val="1453464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72</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2182567"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类别向量的生成</a:t>
            </a:r>
          </a:p>
        </p:txBody>
      </p:sp>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B0DAA41D-EAD2-4F89-9615-BF03E9AF336C}"/>
                  </a:ext>
                </a:extLst>
              </p:cNvPr>
              <p:cNvSpPr txBox="1">
                <a:spLocks/>
              </p:cNvSpPr>
              <p:nvPr/>
            </p:nvSpPr>
            <p:spPr>
              <a:xfrm>
                <a:off x="502443" y="5228155"/>
                <a:ext cx="8137921" cy="128070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分类任务，每片森林输出</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维向量，对应每个类别的分类概率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9"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3" y="5228155"/>
                <a:ext cx="8137921" cy="1280709"/>
              </a:xfrm>
              <a:prstGeom prst="rect">
                <a:avLst/>
              </a:prstGeom>
              <a:blipFill>
                <a:blip r:embed="rId4"/>
                <a:stretch>
                  <a:fillRect l="-449" t="-2857"/>
                </a:stretch>
              </a:blipFill>
            </p:spPr>
            <p:txBody>
              <a:bodyPr/>
              <a:lstStyle/>
              <a:p>
                <a:r>
                  <a:rPr lang="zh-CN" altLang="en-US">
                    <a:noFill/>
                  </a:rPr>
                  <a:t> </a:t>
                </a:r>
              </a:p>
            </p:txBody>
          </p:sp>
        </mc:Fallback>
      </mc:AlternateContent>
      <p:pic>
        <p:nvPicPr>
          <p:cNvPr id="23" name="内容占位符 3" descr="屏幕剪辑"/>
          <p:cNvPicPr>
            <a:picLocks noChangeAspect="1"/>
          </p:cNvPicPr>
          <p:nvPr/>
        </p:nvPicPr>
        <p:blipFill rotWithShape="1">
          <a:blip r:embed="rId5" cstate="print">
            <a:extLst>
              <a:ext uri="{28A0092B-C50C-407E-A947-70E740481C1C}">
                <a14:useLocalDpi xmlns:a14="http://schemas.microsoft.com/office/drawing/2010/main" val="0"/>
              </a:ext>
            </a:extLst>
          </a:blip>
          <a:srcRect r="70810" b="-2346"/>
          <a:stretch/>
        </p:blipFill>
        <p:spPr>
          <a:xfrm>
            <a:off x="628650" y="2075021"/>
            <a:ext cx="1939672" cy="3175254"/>
          </a:xfrm>
          <a:prstGeom prst="rect">
            <a:avLst/>
          </a:prstGeom>
        </p:spPr>
      </p:pic>
      <p:sp>
        <p:nvSpPr>
          <p:cNvPr id="24" name="任意多边形 23"/>
          <p:cNvSpPr/>
          <p:nvPr/>
        </p:nvSpPr>
        <p:spPr>
          <a:xfrm>
            <a:off x="876300" y="2106771"/>
            <a:ext cx="1847850" cy="1609725"/>
          </a:xfrm>
          <a:custGeom>
            <a:avLst/>
            <a:gdLst>
              <a:gd name="connsiteX0" fmla="*/ 0 w 1847850"/>
              <a:gd name="connsiteY0" fmla="*/ 333375 h 1609725"/>
              <a:gd name="connsiteX1" fmla="*/ 57150 w 1847850"/>
              <a:gd name="connsiteY1" fmla="*/ 1609725 h 1609725"/>
              <a:gd name="connsiteX2" fmla="*/ 466725 w 1847850"/>
              <a:gd name="connsiteY2" fmla="*/ 1562100 h 1609725"/>
              <a:gd name="connsiteX3" fmla="*/ 657225 w 1847850"/>
              <a:gd name="connsiteY3" fmla="*/ 723900 h 1609725"/>
              <a:gd name="connsiteX4" fmla="*/ 1733550 w 1847850"/>
              <a:gd name="connsiteY4" fmla="*/ 590550 h 1609725"/>
              <a:gd name="connsiteX5" fmla="*/ 1847850 w 1847850"/>
              <a:gd name="connsiteY5" fmla="*/ 0 h 1609725"/>
              <a:gd name="connsiteX6" fmla="*/ 171450 w 1847850"/>
              <a:gd name="connsiteY6" fmla="*/ 171450 h 1609725"/>
              <a:gd name="connsiteX7" fmla="*/ 0 w 1847850"/>
              <a:gd name="connsiteY7" fmla="*/ 333375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850" h="1609725">
                <a:moveTo>
                  <a:pt x="0" y="333375"/>
                </a:moveTo>
                <a:lnTo>
                  <a:pt x="57150" y="1609725"/>
                </a:lnTo>
                <a:lnTo>
                  <a:pt x="466725" y="1562100"/>
                </a:lnTo>
                <a:lnTo>
                  <a:pt x="657225" y="723900"/>
                </a:lnTo>
                <a:lnTo>
                  <a:pt x="1733550" y="590550"/>
                </a:lnTo>
                <a:lnTo>
                  <a:pt x="1847850" y="0"/>
                </a:lnTo>
                <a:lnTo>
                  <a:pt x="171450" y="171450"/>
                </a:lnTo>
                <a:lnTo>
                  <a:pt x="0" y="333375"/>
                </a:lnTo>
                <a:close/>
              </a:path>
            </a:pathLst>
          </a:custGeom>
          <a:solidFill>
            <a:schemeClr val="accent3">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上弧形箭头 24"/>
          <p:cNvSpPr/>
          <p:nvPr/>
        </p:nvSpPr>
        <p:spPr>
          <a:xfrm rot="667279">
            <a:off x="2709043" y="1953109"/>
            <a:ext cx="1482484" cy="481295"/>
          </a:xfrm>
          <a:prstGeom prst="curvedDownArrow">
            <a:avLst>
              <a:gd name="adj1" fmla="val 16391"/>
              <a:gd name="adj2" fmla="val 34258"/>
              <a:gd name="adj3" fmla="val 4499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6" name="图片 25" descr="屏幕剪辑"/>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4457" y="2588736"/>
            <a:ext cx="5135167" cy="2171308"/>
          </a:xfrm>
          <a:prstGeom prst="rect">
            <a:avLst/>
          </a:prstGeom>
        </p:spPr>
      </p:pic>
    </p:spTree>
    <p:extLst>
      <p:ext uri="{BB962C8B-B14F-4D97-AF65-F5344CB8AC3E}">
        <p14:creationId xmlns:p14="http://schemas.microsoft.com/office/powerpoint/2010/main" val="29860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73</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908247"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滑动窗口扫描</a:t>
            </a:r>
          </a:p>
        </p:txBody>
      </p:sp>
      <p:sp>
        <p:nvSpPr>
          <p:cNvPr id="10" name="内容占位符 2">
            <a:extLst>
              <a:ext uri="{FF2B5EF4-FFF2-40B4-BE49-F238E27FC236}">
                <a16:creationId xmlns:a16="http://schemas.microsoft.com/office/drawing/2014/main" id="{B0DAA41D-EAD2-4F89-9615-BF03E9AF336C}"/>
              </a:ext>
            </a:extLst>
          </p:cNvPr>
          <p:cNvSpPr txBox="1">
            <a:spLocks/>
          </p:cNvSpPr>
          <p:nvPr/>
        </p:nvSpPr>
        <p:spPr>
          <a:xfrm>
            <a:off x="502442" y="1730008"/>
            <a:ext cx="7660046" cy="7554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受到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CNNs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以及</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RNNs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的启发，挖掘空间及序列的关联</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20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1" name="图片 10"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7538" y="2603071"/>
            <a:ext cx="4806321" cy="1643479"/>
          </a:xfrm>
          <a:prstGeom prst="rect">
            <a:avLst/>
          </a:prstGeom>
        </p:spPr>
      </p:pic>
      <p:pic>
        <p:nvPicPr>
          <p:cNvPr id="13" name="图片 12"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3764" y="4364116"/>
            <a:ext cx="4879144" cy="1595924"/>
          </a:xfrm>
          <a:prstGeom prst="rect">
            <a:avLst/>
          </a:prstGeom>
        </p:spPr>
      </p:pic>
      <p:sp>
        <p:nvSpPr>
          <p:cNvPr id="14" name="圆角矩形 13"/>
          <p:cNvSpPr>
            <a:spLocks noChangeAspect="1"/>
          </p:cNvSpPr>
          <p:nvPr/>
        </p:nvSpPr>
        <p:spPr>
          <a:xfrm>
            <a:off x="236435" y="4395911"/>
            <a:ext cx="3047093" cy="1532334"/>
          </a:xfrm>
          <a:prstGeom prst="roundRect">
            <a:avLst/>
          </a:prstGeom>
          <a:solidFill>
            <a:schemeClr val="accent4">
              <a:lumMod val="20000"/>
              <a:lumOff val="80000"/>
            </a:schemeClr>
          </a:solidFill>
          <a:ln>
            <a:solidFill>
              <a:schemeClr val="accent2"/>
            </a:solidFill>
          </a:ln>
        </p:spPr>
        <p:txBody>
          <a:bodyPr wrap="square">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所有</a:t>
            </a: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301</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个样例都具有与原来样例相同的标签</a:t>
            </a:r>
            <a:endPar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输出翻转Flipping Output</a:t>
            </a:r>
            <a:r>
              <a:rPr lang="zh-CN" altLang="en-US" sz="105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[Breiman, MLJ 2000</a:t>
            </a:r>
            <a:r>
              <a:rPr lang="en-US" altLang="zh-CN" sz="105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相关</a:t>
            </a: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一种鼓励更多的集成差异的输出处理</a:t>
            </a:r>
          </a:p>
        </p:txBody>
      </p:sp>
      <p:sp>
        <p:nvSpPr>
          <p:cNvPr id="15" name="矩形 14"/>
          <p:cNvSpPr>
            <a:spLocks noChangeAspect="1"/>
          </p:cNvSpPr>
          <p:nvPr/>
        </p:nvSpPr>
        <p:spPr>
          <a:xfrm>
            <a:off x="4203112" y="2330656"/>
            <a:ext cx="1095172" cy="369332"/>
          </a:xfrm>
          <a:prstGeom prst="rect">
            <a:avLst/>
          </a:prstGeom>
        </p:spPr>
        <p:txBody>
          <a:bodyPr wrap="none">
            <a:spAutoFit/>
          </a:bodyPr>
          <a:lstStyle/>
          <a:p>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重新表示</a:t>
            </a:r>
          </a:p>
        </p:txBody>
      </p:sp>
    </p:spTree>
    <p:extLst>
      <p:ext uri="{BB962C8B-B14F-4D97-AF65-F5344CB8AC3E}">
        <p14:creationId xmlns:p14="http://schemas.microsoft.com/office/powerpoint/2010/main" val="387295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74</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908247"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滑动窗口扫描</a:t>
            </a:r>
          </a:p>
        </p:txBody>
      </p:sp>
      <p:pic>
        <p:nvPicPr>
          <p:cNvPr id="36" name="图片 3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8101" y="1718984"/>
            <a:ext cx="5443879" cy="1861487"/>
          </a:xfrm>
          <a:prstGeom prst="rect">
            <a:avLst/>
          </a:prstGeom>
        </p:spPr>
      </p:pic>
      <p:sp>
        <p:nvSpPr>
          <p:cNvPr id="37" name="上弧形箭头 36"/>
          <p:cNvSpPr/>
          <p:nvPr/>
        </p:nvSpPr>
        <p:spPr>
          <a:xfrm rot="15736982" flipH="1">
            <a:off x="1935179" y="3291669"/>
            <a:ext cx="638993" cy="372159"/>
          </a:xfrm>
          <a:prstGeom prst="curvedDownArrow">
            <a:avLst>
              <a:gd name="adj1" fmla="val 16391"/>
              <a:gd name="adj2" fmla="val 34258"/>
              <a:gd name="adj3" fmla="val 4499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8" name="上弧形箭头 37"/>
          <p:cNvSpPr/>
          <p:nvPr/>
        </p:nvSpPr>
        <p:spPr>
          <a:xfrm rot="15899557" flipH="1" flipV="1">
            <a:off x="6783684" y="3207453"/>
            <a:ext cx="638993" cy="441238"/>
          </a:xfrm>
          <a:prstGeom prst="curvedDownArrow">
            <a:avLst>
              <a:gd name="adj1" fmla="val 16391"/>
              <a:gd name="adj2" fmla="val 34258"/>
              <a:gd name="adj3" fmla="val 4499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9" name="圆角矩形 38"/>
          <p:cNvSpPr/>
          <p:nvPr/>
        </p:nvSpPr>
        <p:spPr>
          <a:xfrm>
            <a:off x="2410690" y="2314575"/>
            <a:ext cx="1132609" cy="897147"/>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0" name="圆角矩形 39"/>
          <p:cNvSpPr/>
          <p:nvPr/>
        </p:nvSpPr>
        <p:spPr>
          <a:xfrm>
            <a:off x="6088728" y="1971675"/>
            <a:ext cx="750164" cy="135255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1" name="圆角矩形 40"/>
          <p:cNvSpPr/>
          <p:nvPr/>
        </p:nvSpPr>
        <p:spPr>
          <a:xfrm>
            <a:off x="1999095" y="3820814"/>
            <a:ext cx="5148106" cy="749141"/>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针对高维数据 …</a:t>
            </a:r>
          </a:p>
          <a:p>
            <a:pPr algn="ct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过多的样例以及过大的向量长度如何处理？</a:t>
            </a:r>
          </a:p>
        </p:txBody>
      </p:sp>
      <p:sp>
        <p:nvSpPr>
          <p:cNvPr id="42" name="下箭头 41"/>
          <p:cNvSpPr/>
          <p:nvPr/>
        </p:nvSpPr>
        <p:spPr>
          <a:xfrm>
            <a:off x="2637481" y="4692244"/>
            <a:ext cx="342490" cy="30421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3" name="圆角矩形 42"/>
          <p:cNvSpPr/>
          <p:nvPr/>
        </p:nvSpPr>
        <p:spPr>
          <a:xfrm>
            <a:off x="1044304" y="5118098"/>
            <a:ext cx="3528844" cy="749141"/>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20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特征采样</a:t>
            </a:r>
            <a:endParaRPr lang="en-US" altLang="zh-CN" sz="20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(例如，对于样例进行降采样)</a:t>
            </a:r>
          </a:p>
        </p:txBody>
      </p:sp>
      <p:sp>
        <p:nvSpPr>
          <p:cNvPr id="46" name="内容占位符 2">
            <a:extLst>
              <a:ext uri="{FF2B5EF4-FFF2-40B4-BE49-F238E27FC236}">
                <a16:creationId xmlns:a16="http://schemas.microsoft.com/office/drawing/2014/main" id="{B0DAA41D-EAD2-4F89-9615-BF03E9AF336C}"/>
              </a:ext>
            </a:extLst>
          </p:cNvPr>
          <p:cNvSpPr txBox="1">
            <a:spLocks/>
          </p:cNvSpPr>
          <p:nvPr/>
        </p:nvSpPr>
        <p:spPr>
          <a:xfrm>
            <a:off x="5089933" y="5118098"/>
            <a:ext cx="3006664" cy="751913"/>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Arial" panose="020B0604020202020204" pitchFamily="34" charset="0"/>
              <a:buChar char="•"/>
            </a:pP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完全随机树不依赖于分裂特征选取</a:t>
            </a:r>
            <a:endPar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Arial" panose="020B0604020202020204" pitchFamily="34" charset="0"/>
              <a:buChar char="•"/>
            </a:pP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随机森林对于分裂特征的扰动十分敏感</a:t>
            </a:r>
            <a:endParaRPr lang="en-US" altLang="zh-CN" sz="1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7" name="圆角矩形 46"/>
          <p:cNvSpPr>
            <a:spLocks noChangeAspect="1"/>
          </p:cNvSpPr>
          <p:nvPr/>
        </p:nvSpPr>
        <p:spPr>
          <a:xfrm>
            <a:off x="1285179" y="5935031"/>
            <a:ext cx="3047093" cy="817245"/>
          </a:xfrm>
          <a:prstGeom prst="roundRect">
            <a:avLst/>
          </a:prstGeom>
          <a:solidFill>
            <a:schemeClr val="accent4">
              <a:lumMod val="20000"/>
              <a:lumOff val="80000"/>
            </a:schemeClr>
          </a:solidFill>
          <a:ln>
            <a:solidFill>
              <a:schemeClr val="accent2"/>
            </a:solidFill>
          </a:ln>
        </p:spPr>
        <p:txBody>
          <a:bodyPr wrap="square">
            <a:spAutoFit/>
          </a:bodyP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与</a:t>
            </a: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Random Subspace </a:t>
            </a:r>
            <a:r>
              <a:rPr lang="en-US" altLang="zh-CN" sz="105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[Ho, TPAMI 1998]</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相关，一种鼓励更多集成差异的特征处理方法</a:t>
            </a:r>
            <a:endPar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721410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75</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30973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多粒度</a:t>
            </a:r>
          </a:p>
        </p:txBody>
      </p:sp>
      <p:pic>
        <p:nvPicPr>
          <p:cNvPr id="15" name="内容占位符 3"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r="36434"/>
          <a:stretch/>
        </p:blipFill>
        <p:spPr>
          <a:xfrm>
            <a:off x="930602" y="1708504"/>
            <a:ext cx="7124800" cy="4538885"/>
          </a:xfrm>
          <a:prstGeom prst="rect">
            <a:avLst/>
          </a:prstGeom>
        </p:spPr>
      </p:pic>
    </p:spTree>
    <p:extLst>
      <p:ext uri="{BB962C8B-B14F-4D97-AF65-F5344CB8AC3E}">
        <p14:creationId xmlns:p14="http://schemas.microsoft.com/office/powerpoint/2010/main" val="2786294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76</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49665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总体架构</a:t>
            </a:r>
          </a:p>
        </p:txBody>
      </p:sp>
      <mc:AlternateContent xmlns:mc="http://schemas.openxmlformats.org/markup-compatibility/2006" xmlns:a14="http://schemas.microsoft.com/office/drawing/2010/main">
        <mc:Choice Requires="a14">
          <p:sp>
            <p:nvSpPr>
              <p:cNvPr id="46" name="内容占位符 2">
                <a:extLst>
                  <a:ext uri="{FF2B5EF4-FFF2-40B4-BE49-F238E27FC236}">
                    <a16:creationId xmlns:a16="http://schemas.microsoft.com/office/drawing/2014/main" id="{B0DAA41D-EAD2-4F89-9615-BF03E9AF336C}"/>
                  </a:ext>
                </a:extLst>
              </p:cNvPr>
              <p:cNvSpPr txBox="1">
                <a:spLocks/>
              </p:cNvSpPr>
              <p:nvPr/>
            </p:nvSpPr>
            <p:spPr>
              <a:xfrm>
                <a:off x="1250769" y="5110633"/>
                <a:ext cx="3152502" cy="1420775"/>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粒度扫描：</a:t>
                </a:r>
                <a:endPar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Arial" panose="020B0604020202020204" pitchFamily="34" charset="0"/>
                  <a:buChar char="•"/>
                </a:pP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每片森林</a:t>
                </a:r>
                <a:r>
                  <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500</a:t>
                </a: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棵树</a:t>
                </a:r>
                <a:endPar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Arial" panose="020B0604020202020204" pitchFamily="34" charset="0"/>
                  <a:buChar char="•"/>
                </a:pP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树的生长：直到纯的叶子或者深度</a:t>
                </a:r>
                <a:r>
                  <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a:t>
                </a:r>
              </a:p>
              <a:p>
                <a:pPr>
                  <a:lnSpc>
                    <a:spcPct val="120000"/>
                  </a:lnSpc>
                  <a:buFont typeface="Arial" panose="020B0604020202020204" pitchFamily="34" charset="0"/>
                  <a:buChar char="•"/>
                </a:pP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滑动窗口大小</a:t>
                </a:r>
                <a14:m>
                  <m:oMath xmlns:m="http://schemas.openxmlformats.org/officeDocument/2006/math">
                    <m:r>
                      <a:rPr lang="en-US" altLang="zh-CN" sz="11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1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r>
                      <a:rPr lang="en-US" altLang="zh-CN" sz="11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/16]</m:t>
                    </m:r>
                  </m:oMath>
                </a14:m>
                <a:r>
                  <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sz="11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1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r>
                      <a:rPr lang="en-US" altLang="zh-CN" sz="11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/8]</m:t>
                    </m:r>
                  </m:oMath>
                </a14:m>
                <a:r>
                  <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sz="11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1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r>
                      <a:rPr lang="en-US" altLang="zh-CN" sz="11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/4]</m:t>
                    </m:r>
                  </m:oMath>
                </a14:m>
                <a:endPar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Arial" panose="020B0604020202020204" pitchFamily="34" charset="0"/>
                  <a:buChar char="•"/>
                </a:pPr>
                <a:endParaRPr lang="en-US" altLang="zh-CN" sz="1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46"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1250769" y="5110633"/>
                <a:ext cx="3152502" cy="1420775"/>
              </a:xfrm>
              <a:prstGeom prst="roundRect">
                <a:avLst/>
              </a:prstGeom>
              <a:blipFill>
                <a:blip r:embed="rId4"/>
                <a:stretch>
                  <a:fillRect/>
                </a:stretch>
              </a:blipFill>
              <a:ln>
                <a:prstDash val="sysDash"/>
              </a:ln>
            </p:spPr>
            <p:txBody>
              <a:bodyPr/>
              <a:lstStyle/>
              <a:p>
                <a:r>
                  <a:rPr lang="zh-CN" altLang="en-US">
                    <a:noFill/>
                  </a:rPr>
                  <a:t> </a:t>
                </a:r>
              </a:p>
            </p:txBody>
          </p:sp>
        </mc:Fallback>
      </mc:AlternateContent>
      <p:pic>
        <p:nvPicPr>
          <p:cNvPr id="16" name="内容占位符 3" descr="屏幕剪辑"/>
          <p:cNvPicPr>
            <a:picLocks noChangeAspect="1"/>
          </p:cNvPicPr>
          <p:nvPr/>
        </p:nvPicPr>
        <p:blipFill rotWithShape="1">
          <a:blip r:embed="rId5" cstate="print">
            <a:extLst>
              <a:ext uri="{28A0092B-C50C-407E-A947-70E740481C1C}">
                <a14:useLocalDpi xmlns:a14="http://schemas.microsoft.com/office/drawing/2010/main" val="0"/>
              </a:ext>
            </a:extLst>
          </a:blip>
          <a:srcRect r="4"/>
          <a:stretch/>
        </p:blipFill>
        <p:spPr>
          <a:xfrm>
            <a:off x="681738" y="1956780"/>
            <a:ext cx="7583446" cy="3071522"/>
          </a:xfrm>
          <a:prstGeom prst="rect">
            <a:avLst/>
          </a:prstGeom>
        </p:spPr>
      </p:pic>
      <p:sp>
        <p:nvSpPr>
          <p:cNvPr id="17" name="圆角矩形 16"/>
          <p:cNvSpPr>
            <a:spLocks noChangeAspect="1"/>
          </p:cNvSpPr>
          <p:nvPr/>
        </p:nvSpPr>
        <p:spPr>
          <a:xfrm>
            <a:off x="3962414" y="2204895"/>
            <a:ext cx="1308332" cy="2566895"/>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8" name="圆角矩形 17"/>
          <p:cNvSpPr>
            <a:spLocks noChangeAspect="1"/>
          </p:cNvSpPr>
          <p:nvPr/>
        </p:nvSpPr>
        <p:spPr>
          <a:xfrm>
            <a:off x="5395320" y="2204895"/>
            <a:ext cx="1308332" cy="2566895"/>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圆角矩形 18"/>
          <p:cNvSpPr>
            <a:spLocks noChangeAspect="1"/>
          </p:cNvSpPr>
          <p:nvPr/>
        </p:nvSpPr>
        <p:spPr>
          <a:xfrm>
            <a:off x="4552203" y="1503259"/>
            <a:ext cx="1580413" cy="408623"/>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级联间的级联</a:t>
            </a:r>
          </a:p>
        </p:txBody>
      </p:sp>
      <p:sp>
        <p:nvSpPr>
          <p:cNvPr id="20" name="内容占位符 2">
            <a:extLst>
              <a:ext uri="{FF2B5EF4-FFF2-40B4-BE49-F238E27FC236}">
                <a16:creationId xmlns:a16="http://schemas.microsoft.com/office/drawing/2014/main" id="{B0DAA41D-EAD2-4F89-9615-BF03E9AF336C}"/>
              </a:ext>
            </a:extLst>
          </p:cNvPr>
          <p:cNvSpPr txBox="1">
            <a:spLocks/>
          </p:cNvSpPr>
          <p:nvPr/>
        </p:nvSpPr>
        <p:spPr>
          <a:xfrm>
            <a:off x="5200320" y="5110633"/>
            <a:ext cx="3006664" cy="1129831"/>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级联：</a:t>
            </a:r>
            <a:endPar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Arial" panose="020B0604020202020204" pitchFamily="34" charset="0"/>
              <a:buChar char="•"/>
            </a:pP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每片森林</a:t>
            </a:r>
            <a:r>
              <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500</a:t>
            </a: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棵树</a:t>
            </a:r>
            <a:endPar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Arial" panose="020B0604020202020204" pitchFamily="34" charset="0"/>
              <a:buChar char="•"/>
            </a:pPr>
            <a:r>
              <a:rPr lang="zh-CN" altLang="en-US"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树的生长：直到纯的叶子</a:t>
            </a:r>
            <a:endParaRPr lang="en-US" altLang="zh-CN" sz="11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727781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77</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268167"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超参数</a:t>
            </a:r>
          </a:p>
        </p:txBody>
      </p:sp>
      <p:sp>
        <p:nvSpPr>
          <p:cNvPr id="19" name="内容占位符 2">
            <a:extLst>
              <a:ext uri="{FF2B5EF4-FFF2-40B4-BE49-F238E27FC236}">
                <a16:creationId xmlns:a16="http://schemas.microsoft.com/office/drawing/2014/main" id="{B0DAA41D-EAD2-4F89-9615-BF03E9AF336C}"/>
              </a:ext>
            </a:extLst>
          </p:cNvPr>
          <p:cNvSpPr txBox="1">
            <a:spLocks/>
          </p:cNvSpPr>
          <p:nvPr/>
        </p:nvSpPr>
        <p:spPr>
          <a:xfrm>
            <a:off x="502443" y="5108199"/>
            <a:ext cx="8137921" cy="140066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在实验中：</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gcForest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对于所有数据都使用相同的</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超参数</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DNNs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对于每个数据集都进行了精细的</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调参</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0" name="图片 9"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7208" y="1757708"/>
            <a:ext cx="6712905" cy="3350491"/>
          </a:xfrm>
          <a:prstGeom prst="rect">
            <a:avLst/>
          </a:prstGeom>
        </p:spPr>
      </p:pic>
    </p:spTree>
    <p:extLst>
      <p:ext uri="{BB962C8B-B14F-4D97-AF65-F5344CB8AC3E}">
        <p14:creationId xmlns:p14="http://schemas.microsoft.com/office/powerpoint/2010/main" val="4009232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78</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484298"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实验结果</a:t>
            </a:r>
          </a:p>
        </p:txBody>
      </p:sp>
      <p:sp>
        <p:nvSpPr>
          <p:cNvPr id="19" name="内容占位符 2">
            <a:extLst>
              <a:ext uri="{FF2B5EF4-FFF2-40B4-BE49-F238E27FC236}">
                <a16:creationId xmlns:a16="http://schemas.microsoft.com/office/drawing/2014/main" id="{B0DAA41D-EAD2-4F89-9615-BF03E9AF336C}"/>
              </a:ext>
            </a:extLst>
          </p:cNvPr>
          <p:cNvSpPr txBox="1">
            <a:spLocks/>
          </p:cNvSpPr>
          <p:nvPr/>
        </p:nvSpPr>
        <p:spPr>
          <a:xfrm>
            <a:off x="502442" y="4210425"/>
            <a:ext cx="7660046" cy="140066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人脸识别（</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ORL</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内容占位符 2">
            <a:extLst>
              <a:ext uri="{FF2B5EF4-FFF2-40B4-BE49-F238E27FC236}">
                <a16:creationId xmlns:a16="http://schemas.microsoft.com/office/drawing/2014/main" id="{B0DAA41D-EAD2-4F89-9615-BF03E9AF336C}"/>
              </a:ext>
            </a:extLst>
          </p:cNvPr>
          <p:cNvSpPr txBox="1">
            <a:spLocks/>
          </p:cNvSpPr>
          <p:nvPr/>
        </p:nvSpPr>
        <p:spPr>
          <a:xfrm>
            <a:off x="502442" y="1730008"/>
            <a:ext cx="7660046" cy="7554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图像识别（</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MNIST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8" name="图片 7"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2735" y="2363813"/>
            <a:ext cx="2567094" cy="1645999"/>
          </a:xfrm>
          <a:prstGeom prst="rect">
            <a:avLst/>
          </a:prstGeom>
        </p:spPr>
      </p:pic>
      <p:pic>
        <p:nvPicPr>
          <p:cNvPr id="9" name="图片 8"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5828" y="4558103"/>
            <a:ext cx="3740907" cy="1888742"/>
          </a:xfrm>
          <a:prstGeom prst="rect">
            <a:avLst/>
          </a:prstGeom>
        </p:spPr>
      </p:pic>
      <p:sp>
        <p:nvSpPr>
          <p:cNvPr id="11" name="矩形 10"/>
          <p:cNvSpPr/>
          <p:nvPr/>
        </p:nvSpPr>
        <p:spPr>
          <a:xfrm>
            <a:off x="6005918" y="3017535"/>
            <a:ext cx="2093091" cy="338554"/>
          </a:xfrm>
          <a:prstGeom prst="rect">
            <a:avLst/>
          </a:prstGeom>
        </p:spPr>
        <p:txBody>
          <a:bodyPr wrap="square">
            <a:spAutoFit/>
          </a:bodyPr>
          <a:lstStyle/>
          <a:p>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[Hinton </a:t>
            </a:r>
            <a:r>
              <a:rPr lang="en-US" altLang="zh-CN" sz="1600" i="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et al</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2006]</a:t>
            </a:r>
            <a:endPar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248592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79</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484298"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实验结果</a:t>
            </a:r>
          </a:p>
        </p:txBody>
      </p:sp>
      <p:sp>
        <p:nvSpPr>
          <p:cNvPr id="19" name="内容占位符 2">
            <a:extLst>
              <a:ext uri="{FF2B5EF4-FFF2-40B4-BE49-F238E27FC236}">
                <a16:creationId xmlns:a16="http://schemas.microsoft.com/office/drawing/2014/main" id="{B0DAA41D-EAD2-4F89-9615-BF03E9AF336C}"/>
              </a:ext>
            </a:extLst>
          </p:cNvPr>
          <p:cNvSpPr txBox="1">
            <a:spLocks/>
          </p:cNvSpPr>
          <p:nvPr/>
        </p:nvSpPr>
        <p:spPr>
          <a:xfrm>
            <a:off x="502442" y="4210426"/>
            <a:ext cx="3445304" cy="50550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手掌运动识别（</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sEMG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内容占位符 2">
            <a:extLst>
              <a:ext uri="{FF2B5EF4-FFF2-40B4-BE49-F238E27FC236}">
                <a16:creationId xmlns:a16="http://schemas.microsoft.com/office/drawing/2014/main" id="{B0DAA41D-EAD2-4F89-9615-BF03E9AF336C}"/>
              </a:ext>
            </a:extLst>
          </p:cNvPr>
          <p:cNvSpPr txBox="1">
            <a:spLocks/>
          </p:cNvSpPr>
          <p:nvPr/>
        </p:nvSpPr>
        <p:spPr>
          <a:xfrm>
            <a:off x="502442" y="1730008"/>
            <a:ext cx="3445304" cy="7554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音乐分类（</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GTZAN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1" name="矩形 10"/>
          <p:cNvSpPr/>
          <p:nvPr/>
        </p:nvSpPr>
        <p:spPr>
          <a:xfrm>
            <a:off x="7352115" y="3017536"/>
            <a:ext cx="2093091" cy="338554"/>
          </a:xfrm>
          <a:prstGeom prst="rect">
            <a:avLst/>
          </a:prstGeom>
        </p:spPr>
        <p:txBody>
          <a:bodyPr wrap="square">
            <a:spAutoFit/>
          </a:bodyPr>
          <a:lstStyle/>
          <a:p>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[Kim et al., 2014]</a:t>
            </a:r>
            <a:endPar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 name="内容占位符 2">
            <a:extLst>
              <a:ext uri="{FF2B5EF4-FFF2-40B4-BE49-F238E27FC236}">
                <a16:creationId xmlns:a16="http://schemas.microsoft.com/office/drawing/2014/main" id="{B0DAA41D-EAD2-4F89-9615-BF03E9AF336C}"/>
              </a:ext>
            </a:extLst>
          </p:cNvPr>
          <p:cNvSpPr txBox="1">
            <a:spLocks/>
          </p:cNvSpPr>
          <p:nvPr/>
        </p:nvSpPr>
        <p:spPr>
          <a:xfrm>
            <a:off x="4275648" y="1731237"/>
            <a:ext cx="3978356" cy="7554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情感分类（</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IMDB</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4275648" y="4210426"/>
            <a:ext cx="4173760" cy="50550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低维数据（特征：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16</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14</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4" name="图片 1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277" y="2384505"/>
            <a:ext cx="2365398" cy="1825921"/>
          </a:xfrm>
          <a:prstGeom prst="rect">
            <a:avLst/>
          </a:prstGeom>
        </p:spPr>
      </p:pic>
      <p:pic>
        <p:nvPicPr>
          <p:cNvPr id="15" name="图片 1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277" y="4715933"/>
            <a:ext cx="2365398" cy="1838376"/>
          </a:xfrm>
          <a:prstGeom prst="rect">
            <a:avLst/>
          </a:prstGeom>
        </p:spPr>
      </p:pic>
      <p:pic>
        <p:nvPicPr>
          <p:cNvPr id="16" name="图片 15"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3831" y="2311295"/>
            <a:ext cx="2688641" cy="1872951"/>
          </a:xfrm>
          <a:prstGeom prst="rect">
            <a:avLst/>
          </a:prstGeom>
        </p:spPr>
      </p:pic>
      <p:pic>
        <p:nvPicPr>
          <p:cNvPr id="17" name="图片 16"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3831" y="4715933"/>
            <a:ext cx="3590173" cy="1211683"/>
          </a:xfrm>
          <a:prstGeom prst="rect">
            <a:avLst/>
          </a:prstGeom>
        </p:spPr>
      </p:pic>
    </p:spTree>
    <p:extLst>
      <p:ext uri="{BB962C8B-B14F-4D97-AF65-F5344CB8AC3E}">
        <p14:creationId xmlns:p14="http://schemas.microsoft.com/office/powerpoint/2010/main" val="83564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随机森林算法</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8</a:t>
            </a:fld>
            <a:endParaRPr lang="zh-CN" altLang="en-US" dirty="0"/>
          </a:p>
        </p:txBody>
      </p:sp>
      <mc:AlternateContent xmlns:mc="http://schemas.openxmlformats.org/markup-compatibility/2006">
        <mc:Choice xmlns:a14="http://schemas.microsoft.com/office/drawing/2010/main" Requires="a14">
          <p:sp>
            <p:nvSpPr>
              <p:cNvPr id="6" name="内容占位符 2">
                <a:extLst>
                  <a:ext uri="{FF2B5EF4-FFF2-40B4-BE49-F238E27FC236}">
                    <a16:creationId xmlns:a16="http://schemas.microsoft.com/office/drawing/2014/main" id="{F38B6B42-252A-41A7-9483-5427BEAD7806}"/>
                  </a:ext>
                </a:extLst>
              </p:cNvPr>
              <p:cNvSpPr txBox="1">
                <a:spLocks/>
              </p:cNvSpPr>
              <p:nvPr/>
            </p:nvSpPr>
            <p:spPr>
              <a:xfrm>
                <a:off x="595169" y="1318138"/>
                <a:ext cx="7953661" cy="318660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𝐵</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从训练数据中自举采样</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𝑛</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数据作为自举采样</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根据采样数据生成一个随机树</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，对每个树的叶节点迭代重复接下来几步，直到到达最小的结点数量：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从</a:t>
                </a:r>
                <a14:m>
                  <m:oMath xmlns:m="http://schemas.openxmlformats.org/officeDocument/2006/math">
                    <m:r>
                      <a:rPr lang="en-US" altLang="zh-CN" i="1" dirty="0" smtClean="0">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𝑝</m:t>
                    </m:r>
                  </m:oMath>
                </a14:m>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个变量中随机选择</a:t>
                </a:r>
                <a14:m>
                  <m:oMath xmlns:m="http://schemas.openxmlformats.org/officeDocument/2006/math">
                    <m:r>
                      <a:rPr lang="en-US" altLang="zh-CN" i="1" dirty="0" smtClean="0">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𝑚</m:t>
                    </m:r>
                  </m:oMath>
                </a14:m>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个变量</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个变量中间选择最好的变量和最佳分裂点</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将结点分裂成两个子结点</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输出新的集成结果</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d>
                          <m:dPr>
                            <m:begChr m:val="{"/>
                            <m:endChr m:val="}"/>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sub>
                            </m:sSub>
                          </m:e>
                        </m:d>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𝐵</m:t>
                        </m:r>
                      </m:sub>
                    </m:sSub>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对新的点</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做预测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6" name="内容占位符 2">
                <a:extLst>
                  <a:ext uri="{FF2B5EF4-FFF2-40B4-BE49-F238E27FC236}">
                    <a16:creationId xmlns:a16="http://schemas.microsoft.com/office/drawing/2014/main" id="{F38B6B42-252A-41A7-9483-5427BEAD7806}"/>
                  </a:ext>
                </a:extLst>
              </p:cNvPr>
              <p:cNvSpPr txBox="1">
                <a:spLocks noRot="1" noChangeAspect="1" noMove="1" noResize="1" noEditPoints="1" noAdjustHandles="1" noChangeArrowheads="1" noChangeShapeType="1" noTextEdit="1"/>
              </p:cNvSpPr>
              <p:nvPr/>
            </p:nvSpPr>
            <p:spPr>
              <a:xfrm>
                <a:off x="595169" y="1318138"/>
                <a:ext cx="7953661" cy="3186609"/>
              </a:xfrm>
              <a:prstGeom prst="rect">
                <a:avLst/>
              </a:prstGeom>
              <a:blipFill>
                <a:blip r:embed="rId3"/>
                <a:stretch>
                  <a:fillRect l="-460" t="-956" b="-17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D64A3A-886A-491D-B921-39E8E17C9CC1}"/>
                  </a:ext>
                </a:extLst>
              </p:cNvPr>
              <p:cNvSpPr/>
              <p:nvPr/>
            </p:nvSpPr>
            <p:spPr>
              <a:xfrm>
                <a:off x="1378818" y="3066345"/>
                <a:ext cx="582211" cy="667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smtClean="0">
                              <a:latin typeface="Cambria Math" panose="02040503050406030204" pitchFamily="18" charset="0"/>
                            </a:rPr>
                          </m:ctrlPr>
                        </m:mPr>
                        <m:mr>
                          <m:e/>
                          <m:e/>
                        </m:mr>
                        <m:mr>
                          <m:e/>
                          <m:e/>
                        </m:mr>
                        <m:mr>
                          <m:e/>
                          <m:e/>
                        </m:mr>
                      </m:m>
                    </m:oMath>
                  </m:oMathPara>
                </a14:m>
                <a:endParaRPr lang="zh-CN" altLang="en-US" dirty="0"/>
              </a:p>
            </p:txBody>
          </p:sp>
        </mc:Choice>
        <mc:Fallback xmlns="">
          <p:sp>
            <p:nvSpPr>
              <p:cNvPr id="9" name="矩形 8">
                <a:extLst>
                  <a:ext uri="{FF2B5EF4-FFF2-40B4-BE49-F238E27FC236}">
                    <a16:creationId xmlns:a16="http://schemas.microsoft.com/office/drawing/2014/main" id="{24D64A3A-886A-491D-B921-39E8E17C9CC1}"/>
                  </a:ext>
                </a:extLst>
              </p:cNvPr>
              <p:cNvSpPr>
                <a:spLocks noRot="1" noChangeAspect="1" noMove="1" noResize="1" noEditPoints="1" noAdjustHandles="1" noChangeArrowheads="1" noChangeShapeType="1" noTextEdit="1"/>
              </p:cNvSpPr>
              <p:nvPr/>
            </p:nvSpPr>
            <p:spPr>
              <a:xfrm>
                <a:off x="1378818" y="3066345"/>
                <a:ext cx="582211" cy="667555"/>
              </a:xfrm>
              <a:prstGeom prst="rect">
                <a:avLst/>
              </a:prstGeom>
              <a:blipFill>
                <a:blip r:embed="rId6"/>
                <a:stretch>
                  <a:fillRect/>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8510576B-570B-4DE5-94D0-F4446679E0F4}"/>
              </a:ext>
            </a:extLst>
          </p:cNvPr>
          <p:cNvSpPr txBox="1">
            <a:spLocks/>
          </p:cNvSpPr>
          <p:nvPr/>
        </p:nvSpPr>
        <p:spPr>
          <a:xfrm>
            <a:off x="1861439" y="4719887"/>
            <a:ext cx="2422489" cy="6675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回归：预测平均值</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A4ADDC6-1CC3-4317-AA0A-8558ABD575FC}"/>
                  </a:ext>
                </a:extLst>
              </p:cNvPr>
              <p:cNvSpPr/>
              <p:nvPr/>
            </p:nvSpPr>
            <p:spPr>
              <a:xfrm>
                <a:off x="4658568" y="4618063"/>
                <a:ext cx="2214003" cy="871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𝑓</m:t>
                              </m:r>
                            </m:e>
                          </m:acc>
                        </m:e>
                        <m:sub>
                          <m:r>
                            <m:rPr>
                              <m:sty m:val="p"/>
                            </m:rPr>
                            <a:rPr lang="en-US" altLang="zh-CN" i="1" smtClean="0">
                              <a:latin typeface="Cambria Math" panose="02040503050406030204" pitchFamily="18" charset="0"/>
                            </a:rPr>
                            <m:t>rf</m:t>
                          </m:r>
                        </m:sub>
                        <m:sup>
                          <m:r>
                            <a:rPr lang="zh-CN" altLang="en-US" i="1">
                              <a:latin typeface="Cambria Math" panose="02040503050406030204" pitchFamily="18" charset="0"/>
                            </a:rPr>
                            <m:t>𝐵</m:t>
                          </m:r>
                        </m:sup>
                      </m:sSubSup>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𝐵</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𝑏</m:t>
                          </m:r>
                          <m:r>
                            <a:rPr lang="zh-CN" altLang="en-US" i="0">
                              <a:latin typeface="Cambria Math" panose="02040503050406030204" pitchFamily="18" charset="0"/>
                            </a:rPr>
                            <m:t>=1</m:t>
                          </m:r>
                        </m:sub>
                        <m:sup>
                          <m:r>
                            <a:rPr lang="zh-CN" altLang="en-US" i="1">
                              <a:latin typeface="Cambria Math" panose="02040503050406030204" pitchFamily="18" charset="0"/>
                            </a:rPr>
                            <m:t>𝐵</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𝑏</m:t>
                                  </m:r>
                                </m:sub>
                              </m:sSub>
                              <m:r>
                                <a:rPr lang="zh-CN" altLang="en-US" i="0">
                                  <a:latin typeface="Cambria Math" panose="02040503050406030204" pitchFamily="18" charset="0"/>
                                </a:rPr>
                                <m:t>(</m:t>
                              </m:r>
                              <m:r>
                                <a:rPr lang="zh-CN" altLang="en-US" i="1">
                                  <a:latin typeface="Cambria Math" panose="02040503050406030204" pitchFamily="18" charset="0"/>
                                </a:rPr>
                                <m:t>𝑥</m:t>
                              </m:r>
                            </m:e>
                          </m:d>
                        </m:e>
                      </m:nary>
                    </m:oMath>
                  </m:oMathPara>
                </a14:m>
                <a:endParaRPr lang="zh-CN" altLang="en-US" dirty="0"/>
              </a:p>
            </p:txBody>
          </p:sp>
        </mc:Choice>
        <mc:Fallback xmlns="">
          <p:sp>
            <p:nvSpPr>
              <p:cNvPr id="3" name="矩形 2">
                <a:extLst>
                  <a:ext uri="{FF2B5EF4-FFF2-40B4-BE49-F238E27FC236}">
                    <a16:creationId xmlns:a16="http://schemas.microsoft.com/office/drawing/2014/main" id="{0A4ADDC6-1CC3-4317-AA0A-8558ABD575FC}"/>
                  </a:ext>
                </a:extLst>
              </p:cNvPr>
              <p:cNvSpPr>
                <a:spLocks noRot="1" noChangeAspect="1" noMove="1" noResize="1" noEditPoints="1" noAdjustHandles="1" noChangeArrowheads="1" noChangeShapeType="1" noTextEdit="1"/>
              </p:cNvSpPr>
              <p:nvPr/>
            </p:nvSpPr>
            <p:spPr>
              <a:xfrm>
                <a:off x="4658568" y="4618063"/>
                <a:ext cx="2214003" cy="871201"/>
              </a:xfrm>
              <a:prstGeom prst="rect">
                <a:avLst/>
              </a:prstGeom>
              <a:blipFill>
                <a:blip r:embed="rId7"/>
                <a:stretch>
                  <a:fillRect/>
                </a:stretch>
              </a:blipFill>
            </p:spPr>
            <p:txBody>
              <a:bodyPr/>
              <a:lstStyle/>
              <a:p>
                <a:r>
                  <a:rPr lang="zh-CN" altLang="en-US">
                    <a:noFill/>
                  </a:rPr>
                  <a:t> </a:t>
                </a:r>
              </a:p>
            </p:txBody>
          </p:sp>
        </mc:Fallback>
      </mc:AlternateContent>
      <p:sp>
        <p:nvSpPr>
          <p:cNvPr id="12" name="内容占位符 2">
            <a:extLst>
              <a:ext uri="{FF2B5EF4-FFF2-40B4-BE49-F238E27FC236}">
                <a16:creationId xmlns:a16="http://schemas.microsoft.com/office/drawing/2014/main" id="{25DE5EF7-35F2-47FB-B554-3498FF33C3DC}"/>
              </a:ext>
            </a:extLst>
          </p:cNvPr>
          <p:cNvSpPr txBox="1">
            <a:spLocks/>
          </p:cNvSpPr>
          <p:nvPr/>
        </p:nvSpPr>
        <p:spPr>
          <a:xfrm>
            <a:off x="1861439" y="5676099"/>
            <a:ext cx="2422489" cy="6675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分类：多数投票</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44E08E9-9E31-4A57-8649-CAC977A19765}"/>
                  </a:ext>
                </a:extLst>
              </p:cNvPr>
              <p:cNvSpPr/>
              <p:nvPr/>
            </p:nvSpPr>
            <p:spPr>
              <a:xfrm>
                <a:off x="4283928" y="5775077"/>
                <a:ext cx="3267241" cy="387222"/>
              </a:xfrm>
              <a:prstGeom prst="rect">
                <a:avLst/>
              </a:prstGeom>
            </p:spPr>
            <p:txBody>
              <a:bodyPr wrap="none">
                <a:spAutoFit/>
              </a:bodyPr>
              <a:lstStyle/>
              <a:p>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𝐶</m:t>
                            </m:r>
                          </m:e>
                        </m:acc>
                      </m:e>
                      <m:sub>
                        <m:r>
                          <m:rPr>
                            <m:sty m:val="p"/>
                          </m:rPr>
                          <a:rPr lang="en-US" altLang="zh-CN" i="1">
                            <a:latin typeface="Cambria Math" panose="02040503050406030204" pitchFamily="18" charset="0"/>
                          </a:rPr>
                          <m:t>rf</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𝐵</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m:rPr>
                        <m:nor/>
                      </m:rPr>
                      <a:rPr lang="en-US" altLang="zh-CN" kern="100">
                        <a:latin typeface="Calibri" panose="020F0502020204030204" pitchFamily="34" charset="0"/>
                        <a:ea typeface="宋体" panose="02010600030101010101" pitchFamily="2" charset="-122"/>
                        <a:cs typeface="Times New Roman" panose="02020603050405020304" pitchFamily="18" charset="0"/>
                      </a:rPr>
                      <m:t>majority</m:t>
                    </m:r>
                    <m:r>
                      <m:rPr>
                        <m:nor/>
                      </m:rPr>
                      <a:rPr lang="en-US" altLang="zh-CN" kern="100">
                        <a:latin typeface="Calibri" panose="020F0502020204030204" pitchFamily="34" charset="0"/>
                        <a:ea typeface="宋体" panose="02010600030101010101" pitchFamily="2" charset="-122"/>
                        <a:cs typeface="Times New Roman" panose="02020603050405020304" pitchFamily="18" charset="0"/>
                      </a:rPr>
                      <m:t> </m:t>
                    </m:r>
                    <m:r>
                      <m:rPr>
                        <m:nor/>
                      </m:rPr>
                      <a:rPr lang="en-US" altLang="zh-CN" kern="100">
                        <a:latin typeface="Calibri" panose="020F0502020204030204" pitchFamily="34" charset="0"/>
                        <a:ea typeface="宋体" panose="02010600030101010101" pitchFamily="2" charset="-122"/>
                        <a:cs typeface="Times New Roman" panose="02020603050405020304" pitchFamily="18" charset="0"/>
                      </a:rPr>
                      <m:t>vote</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𝐶</m:t>
                            </m:r>
                          </m:e>
                        </m:acc>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𝐵</m:t>
                        </m:r>
                      </m:sup>
                    </m:sSubSup>
                  </m:oMath>
                </a14:m>
                <a:endParaRPr lang="zh-CN" altLang="en-US" dirty="0"/>
              </a:p>
            </p:txBody>
          </p:sp>
        </mc:Choice>
        <mc:Fallback xmlns="">
          <p:sp>
            <p:nvSpPr>
              <p:cNvPr id="5" name="矩形 4">
                <a:extLst>
                  <a:ext uri="{FF2B5EF4-FFF2-40B4-BE49-F238E27FC236}">
                    <a16:creationId xmlns:a16="http://schemas.microsoft.com/office/drawing/2014/main" id="{344E08E9-9E31-4A57-8649-CAC977A19765}"/>
                  </a:ext>
                </a:extLst>
              </p:cNvPr>
              <p:cNvSpPr>
                <a:spLocks noRot="1" noChangeAspect="1" noMove="1" noResize="1" noEditPoints="1" noAdjustHandles="1" noChangeArrowheads="1" noChangeShapeType="1" noTextEdit="1"/>
              </p:cNvSpPr>
              <p:nvPr/>
            </p:nvSpPr>
            <p:spPr>
              <a:xfrm>
                <a:off x="4283928" y="5775077"/>
                <a:ext cx="3267241" cy="387222"/>
              </a:xfrm>
              <a:prstGeom prst="rect">
                <a:avLst/>
              </a:prstGeom>
              <a:blipFill>
                <a:blip r:embed="rId8"/>
                <a:stretch>
                  <a:fillRect t="-6250" b="-14063"/>
                </a:stretch>
              </a:blipFill>
            </p:spPr>
            <p:txBody>
              <a:bodyPr/>
              <a:lstStyle/>
              <a:p>
                <a:r>
                  <a:rPr lang="zh-CN" altLang="en-US">
                    <a:noFill/>
                  </a:rPr>
                  <a:t> </a:t>
                </a:r>
              </a:p>
            </p:txBody>
          </p:sp>
        </mc:Fallback>
      </mc:AlternateContent>
      <p:sp>
        <p:nvSpPr>
          <p:cNvPr id="13" name="页脚占位符 1">
            <a:extLst>
              <a:ext uri="{FF2B5EF4-FFF2-40B4-BE49-F238E27FC236}">
                <a16:creationId xmlns:a16="http://schemas.microsoft.com/office/drawing/2014/main" id="{835097B6-96E8-48E1-ADEB-423E841F61B5}"/>
              </a:ext>
            </a:extLst>
          </p:cNvPr>
          <p:cNvSpPr>
            <a:spLocks noGrp="1"/>
          </p:cNvSpPr>
          <p:nvPr>
            <p:ph type="ftr" sz="quarter" idx="11"/>
          </p:nvPr>
        </p:nvSpPr>
        <p:spPr>
          <a:xfrm>
            <a:off x="502443" y="6240464"/>
            <a:ext cx="5047457" cy="347364"/>
          </a:xfrm>
        </p:spPr>
        <p:txBody>
          <a:bodyPr/>
          <a:lstStyle/>
          <a:p>
            <a:r>
              <a:rPr lang="en-US" altLang="zh-CN" dirty="0"/>
              <a:t>Algorithm 15.1 of Hastie et al. The elements of statistical learning.</a:t>
            </a:r>
            <a:endParaRPr lang="zh-CN" altLang="en-US" dirty="0"/>
          </a:p>
        </p:txBody>
      </p:sp>
    </p:spTree>
    <p:extLst>
      <p:ext uri="{BB962C8B-B14F-4D97-AF65-F5344CB8AC3E}">
        <p14:creationId xmlns:p14="http://schemas.microsoft.com/office/powerpoint/2010/main" val="40760484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80</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484298"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Alibaba PuHuiTi Medium" pitchFamily="18" charset="-122"/>
                <a:ea typeface="Alibaba PuHuiTi Medium" pitchFamily="18" charset="-122"/>
                <a:cs typeface="Alibaba PuHuiTi Medium" pitchFamily="18" charset="-122"/>
              </a:rPr>
              <a:t>更多实验</a:t>
            </a: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0DAA41D-EAD2-4F89-9615-BF03E9AF336C}"/>
                  </a:ext>
                </a:extLst>
              </p:cNvPr>
              <p:cNvSpPr txBox="1">
                <a:spLocks/>
              </p:cNvSpPr>
              <p:nvPr/>
            </p:nvSpPr>
            <p:spPr>
              <a:xfrm>
                <a:off x="502441" y="1730008"/>
                <a:ext cx="8137923" cy="155351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图像分类（</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CIFAR-10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彩色</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32×32</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的图片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50000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类的图片；测试：</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10000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张图片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7"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1" y="1730008"/>
                <a:ext cx="8137923" cy="1553519"/>
              </a:xfrm>
              <a:prstGeom prst="rect">
                <a:avLst/>
              </a:prstGeom>
              <a:blipFill>
                <a:blip r:embed="rId4"/>
                <a:stretch>
                  <a:fillRect l="-449"/>
                </a:stretch>
              </a:blipFill>
            </p:spPr>
            <p:txBody>
              <a:bodyPr/>
              <a:lstStyle/>
              <a:p>
                <a:r>
                  <a:rPr lang="zh-CN" altLang="en-US">
                    <a:noFill/>
                  </a:rPr>
                  <a:t> </a:t>
                </a:r>
              </a:p>
            </p:txBody>
          </p:sp>
        </mc:Fallback>
      </mc:AlternateContent>
      <p:pic>
        <p:nvPicPr>
          <p:cNvPr id="18" name="图片 17"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4593" y="3105526"/>
            <a:ext cx="1998476" cy="2227918"/>
          </a:xfrm>
          <a:prstGeom prst="rect">
            <a:avLst/>
          </a:prstGeom>
        </p:spPr>
      </p:pic>
      <p:sp>
        <p:nvSpPr>
          <p:cNvPr id="20" name="内容占位符 2">
            <a:extLst>
              <a:ext uri="{FF2B5EF4-FFF2-40B4-BE49-F238E27FC236}">
                <a16:creationId xmlns:a16="http://schemas.microsoft.com/office/drawing/2014/main" id="{B0DAA41D-EAD2-4F89-9615-BF03E9AF336C}"/>
              </a:ext>
            </a:extLst>
          </p:cNvPr>
          <p:cNvSpPr txBox="1">
            <a:spLocks/>
          </p:cNvSpPr>
          <p:nvPr/>
        </p:nvSpPr>
        <p:spPr>
          <a:xfrm>
            <a:off x="502442" y="5152116"/>
            <a:ext cx="7660046" cy="155351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gcForest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已经是非</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DNN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方法中效果最好的方法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DNNs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方法在图像相关的任务中效果极好</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深度森林在许多其他任务中会更有帮助</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1" name="圆角矩形 20"/>
          <p:cNvSpPr/>
          <p:nvPr/>
        </p:nvSpPr>
        <p:spPr>
          <a:xfrm>
            <a:off x="3846859" y="3398217"/>
            <a:ext cx="1922570" cy="306467"/>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2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a:t>
            </a:r>
            <a:r>
              <a:rPr lang="en-US" altLang="zh-CN" sz="12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GBDT</a:t>
            </a:r>
            <a:r>
              <a:rPr lang="zh-CN" altLang="en-US" sz="12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替代最后一层</a:t>
            </a:r>
          </a:p>
        </p:txBody>
      </p:sp>
      <p:sp>
        <p:nvSpPr>
          <p:cNvPr id="22" name="圆角矩形 21"/>
          <p:cNvSpPr/>
          <p:nvPr/>
        </p:nvSpPr>
        <p:spPr>
          <a:xfrm>
            <a:off x="3846859" y="3828224"/>
            <a:ext cx="1922570" cy="306467"/>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2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a:t>
            </a:r>
            <a:r>
              <a:rPr lang="en-US" altLang="zh-CN" sz="12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12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个滑动窗口</a:t>
            </a:r>
          </a:p>
        </p:txBody>
      </p:sp>
      <p:sp>
        <p:nvSpPr>
          <p:cNvPr id="23" name="圆角矩形 22"/>
          <p:cNvSpPr/>
          <p:nvPr/>
        </p:nvSpPr>
        <p:spPr>
          <a:xfrm>
            <a:off x="3846858" y="4258231"/>
            <a:ext cx="1922570" cy="306467"/>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2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使用默认参数</a:t>
            </a:r>
          </a:p>
        </p:txBody>
      </p:sp>
      <p:cxnSp>
        <p:nvCxnSpPr>
          <p:cNvPr id="5" name="直接箭头连接符 4"/>
          <p:cNvCxnSpPr>
            <a:cxnSpLocks/>
            <a:stCxn id="23" idx="1"/>
          </p:cNvCxnSpPr>
          <p:nvPr/>
        </p:nvCxnSpPr>
        <p:spPr>
          <a:xfrm flipH="1" flipV="1">
            <a:off x="3243070" y="4314163"/>
            <a:ext cx="603788" cy="9730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cxnSpLocks/>
            <a:stCxn id="22" idx="1"/>
          </p:cNvCxnSpPr>
          <p:nvPr/>
        </p:nvCxnSpPr>
        <p:spPr>
          <a:xfrm flipH="1" flipV="1">
            <a:off x="3243069" y="3884156"/>
            <a:ext cx="603790" cy="9730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3243069" y="3550970"/>
            <a:ext cx="603789" cy="11913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300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Alibaba PuHuiTi Medium" pitchFamily="18" charset="-122"/>
                <a:ea typeface="Alibaba PuHuiTi Medium" pitchFamily="18" charset="-122"/>
                <a:cs typeface="Alibaba PuHuiTi Medium" pitchFamily="18" charset="-122"/>
              </a:rPr>
              <a:t>多粒度级联森林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81</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284758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err="1">
                <a:latin typeface="阿里巴巴普惠体 B" panose="00020600040101010101" pitchFamily="18" charset="-122"/>
                <a:ea typeface="Alibaba PuHuiTi Medium"/>
                <a:cs typeface="阿里巴巴普惠体 B" panose="00020600040101010101" pitchFamily="18" charset="-122"/>
              </a:rPr>
              <a:t>gcForest</a:t>
            </a:r>
            <a:r>
              <a:rPr lang="zh-CN" altLang="en-US" dirty="0">
                <a:latin typeface="阿里巴巴普惠体 B" panose="00020600040101010101" pitchFamily="18" charset="-122"/>
                <a:ea typeface="Alibaba PuHuiTi Medium"/>
                <a:cs typeface="阿里巴巴普惠体 B" panose="00020600040101010101" pitchFamily="18" charset="-122"/>
              </a:rPr>
              <a:t>和深度森林</a:t>
            </a:r>
          </a:p>
        </p:txBody>
      </p:sp>
      <p:sp>
        <p:nvSpPr>
          <p:cNvPr id="7" name="内容占位符 2">
            <a:extLst>
              <a:ext uri="{FF2B5EF4-FFF2-40B4-BE49-F238E27FC236}">
                <a16:creationId xmlns:a16="http://schemas.microsoft.com/office/drawing/2014/main" id="{B0DAA41D-EAD2-4F89-9615-BF03E9AF336C}"/>
              </a:ext>
            </a:extLst>
          </p:cNvPr>
          <p:cNvSpPr txBox="1">
            <a:spLocks/>
          </p:cNvSpPr>
          <p:nvPr/>
        </p:nvSpPr>
        <p:spPr>
          <a:xfrm>
            <a:off x="502442" y="1730008"/>
            <a:ext cx="7660046" cy="155351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gcForest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作为集成模型的成功应用</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差异性</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是集成模型的关键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gcForest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几乎使用了所有策略来增加模型的差异性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0" name="内容占位符 2">
            <a:extLst>
              <a:ext uri="{FF2B5EF4-FFF2-40B4-BE49-F238E27FC236}">
                <a16:creationId xmlns:a16="http://schemas.microsoft.com/office/drawing/2014/main" id="{B0DAA41D-EAD2-4F89-9615-BF03E9AF336C}"/>
              </a:ext>
            </a:extLst>
          </p:cNvPr>
          <p:cNvSpPr txBox="1">
            <a:spLocks/>
          </p:cNvSpPr>
          <p:nvPr/>
        </p:nvSpPr>
        <p:spPr>
          <a:xfrm>
            <a:off x="502442" y="3805454"/>
            <a:ext cx="7660046" cy="155351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gcForest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只是</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深度森林</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方法的开始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深度森林有许多可能性去探索</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深度森林在许多其他任务中可以尝试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4904097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1D0FAAA-00CD-4A03-88A3-2D3F7F56339F}"/>
              </a:ext>
            </a:extLst>
          </p:cNvPr>
          <p:cNvSpPr>
            <a:spLocks noGrp="1"/>
          </p:cNvSpPr>
          <p:nvPr>
            <p:ph type="sldNum" sz="quarter" idx="12"/>
          </p:nvPr>
        </p:nvSpPr>
        <p:spPr/>
        <p:txBody>
          <a:bodyPr/>
          <a:lstStyle/>
          <a:p>
            <a:fld id="{5DD3DB80-B894-403A-B48E-6FDC1A72010E}" type="slidenum">
              <a:rPr lang="zh-CN" altLang="en-US" smtClean="0"/>
              <a:t>82</a:t>
            </a:fld>
            <a:endParaRPr lang="zh-CN" altLang="en-US" dirty="0"/>
          </a:p>
        </p:txBody>
      </p:sp>
      <p:sp>
        <p:nvSpPr>
          <p:cNvPr id="4" name="标题 3">
            <a:extLst>
              <a:ext uri="{FF2B5EF4-FFF2-40B4-BE49-F238E27FC236}">
                <a16:creationId xmlns:a16="http://schemas.microsoft.com/office/drawing/2014/main" id="{A4E9610B-8264-40AD-A400-5F78F626AB74}"/>
              </a:ext>
            </a:extLst>
          </p:cNvPr>
          <p:cNvSpPr>
            <a:spLocks noGrp="1"/>
          </p:cNvSpPr>
          <p:nvPr>
            <p:ph type="title"/>
          </p:nvPr>
        </p:nvSpPr>
        <p:spPr/>
        <p:txBody>
          <a:bodyPr/>
          <a:lstStyle/>
          <a:p>
            <a:r>
              <a:rPr lang="zh-CN" altLang="en-US" dirty="0"/>
              <a:t>总结集成学习</a:t>
            </a:r>
          </a:p>
        </p:txBody>
      </p:sp>
      <p:sp>
        <p:nvSpPr>
          <p:cNvPr id="5" name="内容占位符 4">
            <a:extLst>
              <a:ext uri="{FF2B5EF4-FFF2-40B4-BE49-F238E27FC236}">
                <a16:creationId xmlns:a16="http://schemas.microsoft.com/office/drawing/2014/main" id="{8C58C31F-E56A-4E16-8D1E-70E438C654C8}"/>
              </a:ext>
            </a:extLst>
          </p:cNvPr>
          <p:cNvSpPr>
            <a:spLocks noGrp="1"/>
          </p:cNvSpPr>
          <p:nvPr>
            <p:ph sz="quarter" idx="13"/>
          </p:nvPr>
        </p:nvSpPr>
        <p:spPr>
          <a:xfrm>
            <a:off x="502444" y="1266669"/>
            <a:ext cx="8137922" cy="4870606"/>
          </a:xfrm>
        </p:spPr>
        <p:txBody>
          <a:bodyPr>
            <a:normAutofit/>
          </a:bodyPr>
          <a:lstStyle/>
          <a:p>
            <a:r>
              <a:rPr lang="en-US" altLang="zh-CN" sz="2000" dirty="0"/>
              <a:t>Bagging</a:t>
            </a:r>
            <a:r>
              <a:rPr lang="zh-CN" altLang="en-US" sz="2000" dirty="0"/>
              <a:t>有效的原因是与原始模型相比偏差相同但是降低了方差</a:t>
            </a:r>
            <a:endParaRPr lang="en-US" altLang="zh-CN" sz="2000" dirty="0"/>
          </a:p>
          <a:p>
            <a:endParaRPr lang="en-US" altLang="zh-CN" sz="2000" dirty="0"/>
          </a:p>
          <a:p>
            <a:r>
              <a:rPr lang="zh-CN" altLang="en-US" sz="2000" dirty="0"/>
              <a:t>集成学习通过构建和组合多个‘不同的’学习器，达到更好的效果</a:t>
            </a:r>
            <a:endParaRPr lang="en-US" altLang="zh-CN" sz="2000" dirty="0"/>
          </a:p>
          <a:p>
            <a:pPr lvl="1"/>
            <a:r>
              <a:rPr lang="zh-CN" altLang="en-US" sz="1800" dirty="0"/>
              <a:t>多样化的学习器</a:t>
            </a:r>
            <a:endParaRPr lang="en-US" altLang="zh-CN" sz="1800" dirty="0"/>
          </a:p>
          <a:p>
            <a:endParaRPr lang="en-US" altLang="zh-CN" sz="2000" dirty="0"/>
          </a:p>
          <a:p>
            <a:r>
              <a:rPr lang="zh-CN" altLang="en-US" sz="2000" dirty="0"/>
              <a:t>随机森林通过随机化节点分裂时的候选特征集合，从而增大集成学习的单模型多样性</a:t>
            </a:r>
            <a:endParaRPr lang="en-US" altLang="zh-CN" sz="2000" dirty="0"/>
          </a:p>
          <a:p>
            <a:endParaRPr lang="en-US" altLang="zh-CN" sz="2000" dirty="0"/>
          </a:p>
          <a:p>
            <a:r>
              <a:rPr lang="en-US" altLang="zh-CN" sz="2000" dirty="0"/>
              <a:t>Boosting</a:t>
            </a:r>
            <a:r>
              <a:rPr lang="zh-CN" altLang="en-US" sz="2000" dirty="0"/>
              <a:t>算法则直接通过最小化损失函数作为目标来构建下一个学习器，</a:t>
            </a:r>
            <a:r>
              <a:rPr lang="en-US" altLang="zh-CN" sz="2000" dirty="0"/>
              <a:t>GBDT</a:t>
            </a:r>
            <a:r>
              <a:rPr lang="zh-CN" altLang="en-US" sz="2000" dirty="0"/>
              <a:t>则是通过构建下一棵树来最小化当前的损失</a:t>
            </a:r>
            <a:endParaRPr lang="en-US" altLang="zh-CN" sz="2000" dirty="0"/>
          </a:p>
          <a:p>
            <a:endParaRPr lang="en-US" altLang="zh-CN" sz="2000" dirty="0"/>
          </a:p>
          <a:p>
            <a:r>
              <a:rPr lang="zh-CN" altLang="en-US" sz="2000" dirty="0"/>
              <a:t>深度森林则从深度这个维度进一步探索森林在堆叠的构架下树模型能否取得深度</a:t>
            </a:r>
            <a:r>
              <a:rPr lang="zh-CN" altLang="en-US" sz="2000"/>
              <a:t>学习的卓越效果</a:t>
            </a:r>
            <a:endParaRPr lang="zh-CN" altLang="en-US" sz="2000" dirty="0"/>
          </a:p>
        </p:txBody>
      </p:sp>
    </p:spTree>
    <p:extLst>
      <p:ext uri="{BB962C8B-B14F-4D97-AF65-F5344CB8AC3E}">
        <p14:creationId xmlns:p14="http://schemas.microsoft.com/office/powerpoint/2010/main" val="23018069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Tree>
    <p:extLst>
      <p:ext uri="{BB962C8B-B14F-4D97-AF65-F5344CB8AC3E}">
        <p14:creationId xmlns:p14="http://schemas.microsoft.com/office/powerpoint/2010/main" val="977682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表现</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对比</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9</a:t>
            </a:fld>
            <a:endParaRPr lang="zh-CN" altLang="en-US"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D64A3A-886A-491D-B921-39E8E17C9CC1}"/>
                  </a:ext>
                </a:extLst>
              </p:cNvPr>
              <p:cNvSpPr/>
              <p:nvPr/>
            </p:nvSpPr>
            <p:spPr>
              <a:xfrm>
                <a:off x="1378818" y="3066345"/>
                <a:ext cx="582211" cy="667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smtClean="0">
                              <a:latin typeface="Cambria Math" panose="02040503050406030204" pitchFamily="18" charset="0"/>
                            </a:rPr>
                          </m:ctrlPr>
                        </m:mPr>
                        <m:mr>
                          <m:e/>
                          <m:e/>
                        </m:mr>
                        <m:mr>
                          <m:e/>
                          <m:e/>
                        </m:mr>
                        <m:mr>
                          <m:e/>
                          <m:e/>
                        </m:mr>
                      </m:m>
                    </m:oMath>
                  </m:oMathPara>
                </a14:m>
                <a:endParaRPr lang="zh-CN" altLang="en-US" dirty="0"/>
              </a:p>
            </p:txBody>
          </p:sp>
        </mc:Choice>
        <mc:Fallback xmlns="">
          <p:sp>
            <p:nvSpPr>
              <p:cNvPr id="9" name="矩形 8">
                <a:extLst>
                  <a:ext uri="{FF2B5EF4-FFF2-40B4-BE49-F238E27FC236}">
                    <a16:creationId xmlns:a16="http://schemas.microsoft.com/office/drawing/2014/main" id="{24D64A3A-886A-491D-B921-39E8E17C9CC1}"/>
                  </a:ext>
                </a:extLst>
              </p:cNvPr>
              <p:cNvSpPr>
                <a:spLocks noRot="1" noChangeAspect="1" noMove="1" noResize="1" noEditPoints="1" noAdjustHandles="1" noChangeArrowheads="1" noChangeShapeType="1" noTextEdit="1"/>
              </p:cNvSpPr>
              <p:nvPr/>
            </p:nvSpPr>
            <p:spPr>
              <a:xfrm>
                <a:off x="1378818" y="3066345"/>
                <a:ext cx="582211" cy="667555"/>
              </a:xfrm>
              <a:prstGeom prst="rect">
                <a:avLst/>
              </a:prstGeom>
              <a:blipFill>
                <a:blip r:embed="rId5"/>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63DFDBB-E45F-4C9A-AA50-DCD1C3366386}"/>
              </a:ext>
            </a:extLst>
          </p:cNvPr>
          <p:cNvPicPr>
            <a:picLocks noChangeAspect="1"/>
          </p:cNvPicPr>
          <p:nvPr/>
        </p:nvPicPr>
        <p:blipFill>
          <a:blip r:embed="rId6"/>
          <a:stretch>
            <a:fillRect/>
          </a:stretch>
        </p:blipFill>
        <p:spPr>
          <a:xfrm>
            <a:off x="2116788" y="1332359"/>
            <a:ext cx="4910424" cy="4193282"/>
          </a:xfrm>
          <a:prstGeom prst="rect">
            <a:avLst/>
          </a:prstGeom>
        </p:spPr>
      </p:pic>
      <p:sp>
        <p:nvSpPr>
          <p:cNvPr id="11" name="内容占位符 2">
            <a:extLst>
              <a:ext uri="{FF2B5EF4-FFF2-40B4-BE49-F238E27FC236}">
                <a16:creationId xmlns:a16="http://schemas.microsoft.com/office/drawing/2014/main" id="{3DA85963-B8F8-42E8-95A3-43BFBDA8C216}"/>
              </a:ext>
            </a:extLst>
          </p:cNvPr>
          <p:cNvSpPr txBox="1">
            <a:spLocks/>
          </p:cNvSpPr>
          <p:nvPr/>
        </p:nvSpPr>
        <p:spPr>
          <a:xfrm>
            <a:off x="3539454" y="5661483"/>
            <a:ext cx="2422489" cy="6675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1536</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个测试实例</a:t>
            </a:r>
          </a:p>
        </p:txBody>
      </p:sp>
      <p:sp>
        <p:nvSpPr>
          <p:cNvPr id="13" name="页脚占位符 1">
            <a:extLst>
              <a:ext uri="{FF2B5EF4-FFF2-40B4-BE49-F238E27FC236}">
                <a16:creationId xmlns:a16="http://schemas.microsoft.com/office/drawing/2014/main" id="{412BD899-9E64-4B71-A78D-3A7C03DB7EC3}"/>
              </a:ext>
            </a:extLst>
          </p:cNvPr>
          <p:cNvSpPr>
            <a:spLocks noGrp="1"/>
          </p:cNvSpPr>
          <p:nvPr>
            <p:ph type="ftr" sz="quarter" idx="11"/>
          </p:nvPr>
        </p:nvSpPr>
        <p:spPr>
          <a:xfrm>
            <a:off x="502443" y="6240464"/>
            <a:ext cx="5047457" cy="347364"/>
          </a:xfrm>
        </p:spPr>
        <p:txBody>
          <a:bodyPr/>
          <a:lstStyle/>
          <a:p>
            <a:r>
              <a:rPr lang="en-US" altLang="zh-CN" dirty="0"/>
              <a:t>Fig. 15.1 of Hastie et al. The elements of statistical learning.</a:t>
            </a:r>
          </a:p>
        </p:txBody>
      </p:sp>
    </p:spTree>
    <p:extLst>
      <p:ext uri="{BB962C8B-B14F-4D97-AF65-F5344CB8AC3E}">
        <p14:creationId xmlns:p14="http://schemas.microsoft.com/office/powerpoint/2010/main" val="22927743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6170</TotalTime>
  <Words>4838</Words>
  <Application>Microsoft Office PowerPoint</Application>
  <PresentationFormat>全屏显示(4:3)</PresentationFormat>
  <Paragraphs>735</Paragraphs>
  <Slides>83</Slides>
  <Notes>39</Notes>
  <HiddenSlides>1</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83</vt:i4>
      </vt:variant>
    </vt:vector>
  </HeadingPairs>
  <TitlesOfParts>
    <vt:vector size="95" baseType="lpstr">
      <vt:lpstr>Alibaba PuHuiTi</vt:lpstr>
      <vt:lpstr>Alibaba PuHuiTi Medium</vt:lpstr>
      <vt:lpstr>阿里巴巴普惠体 B</vt:lpstr>
      <vt:lpstr>阿里巴巴普惠体 R</vt:lpstr>
      <vt:lpstr>Microsoft YaHei</vt:lpstr>
      <vt:lpstr>Arial</vt:lpstr>
      <vt:lpstr>Calibri</vt:lpstr>
      <vt:lpstr>Cambria Math</vt:lpstr>
      <vt:lpstr>Wingdings</vt:lpstr>
      <vt:lpstr>主题5</vt:lpstr>
      <vt:lpstr>think-cell Slide</vt:lpstr>
      <vt:lpstr>BMP 图像</vt:lpstr>
      <vt:lpstr>PowerPoint 演示文稿</vt:lpstr>
      <vt:lpstr>PowerPoint 演示文稿</vt:lpstr>
      <vt:lpstr>为什么Bagging算法有效？</vt:lpstr>
      <vt:lpstr>Bagging算法</vt:lpstr>
      <vt:lpstr>Bagging算法</vt:lpstr>
      <vt:lpstr>随机森林</vt:lpstr>
      <vt:lpstr>随机森林中的树解耦合</vt:lpstr>
      <vt:lpstr>随机森林算法</vt:lpstr>
      <vt:lpstr>表现对比</vt:lpstr>
      <vt:lpstr>表现对比</vt:lpstr>
      <vt:lpstr>PowerPoint 演示文稿</vt:lpstr>
      <vt:lpstr>Bagging vs. 随机森林 vs. Boosting</vt:lpstr>
      <vt:lpstr>加性模型 (Additive Models)</vt:lpstr>
      <vt:lpstr>加性回归模型</vt:lpstr>
      <vt:lpstr>加性分类模型</vt:lpstr>
      <vt:lpstr>PowerPoint 演示文稿</vt:lpstr>
      <vt:lpstr>PowerPoint 演示文稿</vt:lpstr>
      <vt:lpstr>AdaBoost学习准则</vt:lpstr>
      <vt:lpstr>AdaBoost</vt:lpstr>
      <vt:lpstr>AdaBoost：一个指数规范</vt:lpstr>
      <vt:lpstr>AdaBoost：一个指数规范</vt:lpstr>
      <vt:lpstr>误分类误差</vt:lpstr>
      <vt:lpstr>AdaBoost算法</vt:lpstr>
      <vt:lpstr>离散型AdaBoost</vt:lpstr>
      <vt:lpstr>离散型AdaBoost</vt:lpstr>
      <vt:lpstr>离散型AdaBoost</vt:lpstr>
      <vt:lpstr>离散型AdaBoost</vt:lpstr>
      <vt:lpstr>离散型AdaBoost</vt:lpstr>
      <vt:lpstr>离散型AdaBoost</vt:lpstr>
      <vt:lpstr>离散型AdaBoost算法</vt:lpstr>
      <vt:lpstr>实数型AdaBoost算法</vt:lpstr>
      <vt:lpstr>Bagging vs. Boosting</vt:lpstr>
      <vt:lpstr>LogitBoost算法</vt:lpstr>
      <vt:lpstr>PowerPoint 演示文稿</vt:lpstr>
      <vt:lpstr>提升算法简史</vt:lpstr>
      <vt:lpstr>提升算法简史</vt:lpstr>
      <vt:lpstr>PowerPoint 演示文稿</vt:lpstr>
      <vt:lpstr>GBDT梯度提升决策树</vt:lpstr>
      <vt:lpstr>GBDT梯度提升决策树</vt:lpstr>
      <vt:lpstr>GBDT梯度提升决策树</vt:lpstr>
      <vt:lpstr>GBDT梯度提升决策树</vt:lpstr>
      <vt:lpstr>GBDT梯度提升决策树</vt:lpstr>
      <vt:lpstr>GBDT梯度提升决策树</vt:lpstr>
      <vt:lpstr>GBDT梯度提升决策树</vt:lpstr>
      <vt:lpstr>GBDT梯度提升决策树</vt:lpstr>
      <vt:lpstr>GBDT梯度提升决策树</vt:lpstr>
      <vt:lpstr>GBDT梯度提升决策树</vt:lpstr>
      <vt:lpstr>GBDT梯度提升决策树</vt:lpstr>
      <vt:lpstr>GBDT梯度提升决策树</vt:lpstr>
      <vt:lpstr>PowerPoint 演示文稿</vt:lpstr>
      <vt:lpstr>探寻深度学习的本质</vt:lpstr>
      <vt:lpstr>探寻深度学习的本质</vt:lpstr>
      <vt:lpstr>探寻深度学习的本质</vt:lpstr>
      <vt:lpstr>探寻深度学习的本质</vt:lpstr>
      <vt:lpstr>探寻深度学习的本质</vt:lpstr>
      <vt:lpstr>探寻深度学习的本质</vt:lpstr>
      <vt:lpstr>探寻深度学习的本质</vt:lpstr>
      <vt:lpstr>探寻深度学习的本质</vt:lpstr>
      <vt:lpstr>探寻深度学习的本质</vt:lpstr>
      <vt:lpstr>探寻深度学习的本质</vt:lpstr>
      <vt:lpstr>探寻深度学习的本质</vt:lpstr>
      <vt:lpstr>探寻深度学习的本质</vt:lpstr>
      <vt:lpstr>探寻深度学习的本质</vt:lpstr>
      <vt:lpstr>深度森林</vt:lpstr>
      <vt:lpstr>PowerPoint 演示文稿</vt:lpstr>
      <vt:lpstr>多粒度级联森林</vt:lpstr>
      <vt:lpstr>多粒度级联森林</vt:lpstr>
      <vt:lpstr>多粒度级联森林</vt:lpstr>
      <vt:lpstr>多粒度级联森林</vt:lpstr>
      <vt:lpstr>多粒度级联森林</vt:lpstr>
      <vt:lpstr>多粒度级联森林</vt:lpstr>
      <vt:lpstr>多粒度级联森林</vt:lpstr>
      <vt:lpstr>多粒度级联森林</vt:lpstr>
      <vt:lpstr>多粒度级联森林</vt:lpstr>
      <vt:lpstr>多粒度级联森林</vt:lpstr>
      <vt:lpstr>多粒度级联森林</vt:lpstr>
      <vt:lpstr>多粒度级联森林</vt:lpstr>
      <vt:lpstr>多粒度级联森林</vt:lpstr>
      <vt:lpstr>多粒度级联森林</vt:lpstr>
      <vt:lpstr>多粒度级联森林</vt:lpstr>
      <vt:lpstr>多粒度级联森林</vt:lpstr>
      <vt:lpstr>总结集成学习</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Weinan Zhang</dc:creator>
  <cp:keywords/>
  <dc:description/>
  <cp:lastModifiedBy>Hanye Zhao</cp:lastModifiedBy>
  <cp:revision>200</cp:revision>
  <cp:lastPrinted>2020-03-08T08:35:36Z</cp:lastPrinted>
  <dcterms:created xsi:type="dcterms:W3CDTF">2019-04-27T16:00:00Z</dcterms:created>
  <dcterms:modified xsi:type="dcterms:W3CDTF">2023-06-28T10:42:51Z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2052-10.1.0.7698</vt:lpwstr>
  </property>
</Properties>
</file>